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Helvetica Neue" panose="02000503000000020004" pitchFamily="2" charset="0"/>
      <p:regular r:id="rId31"/>
      <p:bold r:id="rId32"/>
      <p:italic r:id="rId33"/>
      <p:boldItalic r:id="rId34"/>
    </p:embeddedFont>
    <p:embeddedFont>
      <p:font typeface="Helvetica Neue Light" panose="02000403000000020004" pitchFamily="2" charset="0"/>
      <p:regular r:id="rId35"/>
      <p:bold r:id="rId36"/>
      <p:italic r:id="rId37"/>
      <p:boldItalic r:id="rId38"/>
    </p:embeddedFont>
    <p:embeddedFont>
      <p:font typeface="Tahoma" panose="020B060403050404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vhrRl0hBtGaU5WIfctpuiWpW6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3B2B53-C95E-4530-98B0-2C7415AC339B}">
  <a:tblStyle styleId="{AB3B2B53-C95E-4530-98B0-2C7415AC339B}"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7"/>
  </p:normalViewPr>
  <p:slideViewPr>
    <p:cSldViewPr snapToGrid="0">
      <p:cViewPr varScale="1">
        <p:scale>
          <a:sx n="103" d="100"/>
          <a:sy n="103" d="100"/>
        </p:scale>
        <p:origin x="1880" y="184"/>
      </p:cViewPr>
      <p:guideLst>
        <p:guide orient="horz" pos="2160"/>
        <p:guide pos="283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7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ahoma"/>
                <a:ea typeface="Tahoma"/>
                <a:cs typeface="Tahoma"/>
                <a:sym typeface="Tahoma"/>
              </a:rPr>
              <a:t>‹#›</a:t>
            </a:fld>
            <a:endParaRPr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Times New Roman"/>
                <a:ea typeface="Times New Roman"/>
                <a:cs typeface="Times New Roman"/>
                <a:sym typeface="Times New Roman"/>
              </a:rPr>
              <a:t>1</a:t>
            </a:fld>
            <a:endParaRPr sz="1200" b="0" i="0" u="none" strike="noStrike" cap="none">
              <a:solidFill>
                <a:schemeClr val="dk2"/>
              </a:solidFill>
              <a:latin typeface="Times New Roman"/>
              <a:ea typeface="Times New Roman"/>
              <a:cs typeface="Times New Roman"/>
              <a:sym typeface="Times New Roman"/>
            </a:endParaRPr>
          </a:p>
        </p:txBody>
      </p:sp>
      <p:sp>
        <p:nvSpPr>
          <p:cNvPr id="199" name="Google Shape;1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a:t>JD: THANK OUR COLLABORATORS - SAY WHAT MOTIVATED YOU TO BRING US TOGETHER TODAY</a:t>
            </a:r>
            <a:endParaRPr/>
          </a:p>
          <a:p>
            <a:pPr marL="0" lvl="0" indent="0" algn="l" rtl="0">
              <a:spcBef>
                <a:spcPts val="36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27f1482b2e_2_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10</a:t>
            </a:fld>
            <a:endParaRPr>
              <a:latin typeface="Tahoma"/>
              <a:ea typeface="Tahoma"/>
              <a:cs typeface="Tahoma"/>
              <a:sym typeface="Tahoma"/>
            </a:endParaRPr>
          </a:p>
        </p:txBody>
      </p:sp>
      <p:sp>
        <p:nvSpPr>
          <p:cNvPr id="398" name="Google Shape;398;g227f1482b2e_2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99" name="Google Shape;399;g227f1482b2e_2_1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9b7eeb07a_0_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11</a:t>
            </a:fld>
            <a:endParaRPr>
              <a:latin typeface="Tahoma"/>
              <a:ea typeface="Tahoma"/>
              <a:cs typeface="Tahoma"/>
              <a:sym typeface="Tahoma"/>
            </a:endParaRPr>
          </a:p>
        </p:txBody>
      </p:sp>
      <p:sp>
        <p:nvSpPr>
          <p:cNvPr id="408" name="Google Shape;408;g229b7eeb07a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09" name="Google Shape;409;g229b7eeb07a_0_18: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8" name="Google Shape;41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JD&gt; WILL MAKE POINT ABOUT COMMONALITY</a:t>
            </a:r>
            <a:endParaRPr/>
          </a:p>
        </p:txBody>
      </p:sp>
      <p:sp>
        <p:nvSpPr>
          <p:cNvPr id="433" name="Google Shape;4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14</a:t>
            </a:fld>
            <a:endParaRPr>
              <a:latin typeface="Tahoma"/>
              <a:ea typeface="Tahoma"/>
              <a:cs typeface="Tahoma"/>
              <a:sym typeface="Tahoma"/>
            </a:endParaRPr>
          </a:p>
        </p:txBody>
      </p:sp>
      <p:sp>
        <p:nvSpPr>
          <p:cNvPr id="450" name="Google Shape;45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51" name="Google Shape;451;p12: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15</a:t>
            </a:fld>
            <a:endParaRPr>
              <a:latin typeface="Tahoma"/>
              <a:ea typeface="Tahoma"/>
              <a:cs typeface="Tahoma"/>
              <a:sym typeface="Tahoma"/>
            </a:endParaRPr>
          </a:p>
        </p:txBody>
      </p:sp>
      <p:sp>
        <p:nvSpPr>
          <p:cNvPr id="460" name="Google Shape;4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61" name="Google Shape;461;p13: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It’s not a counseling appointment, it’s a conversation. </a:t>
            </a:r>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lnSpc>
                <a:spcPct val="120000"/>
              </a:lnSpc>
              <a:spcBef>
                <a:spcPts val="360"/>
              </a:spcBef>
              <a:spcAft>
                <a:spcPts val="0"/>
              </a:spcAft>
              <a:buClr>
                <a:srgbClr val="DE582B"/>
              </a:buClr>
              <a:buSzPts val="1200"/>
              <a:buFont typeface="Arial"/>
              <a:buNone/>
            </a:pPr>
            <a:r>
              <a:rPr lang="en-US" sz="1200"/>
              <a:t>In both examples, you will see that Diana shares something about her own professional goals, and then inquires about </a:t>
            </a:r>
            <a:r>
              <a:rPr lang="en-US" sz="1200" b="1" u="sng"/>
              <a:t>the other person.</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Dissertation committee problem: What’s one thing you did that helpe you manage your disseration committee. How did you manage the differences in what qualified as schoarship?</a:t>
            </a:r>
            <a:endParaRPr/>
          </a:p>
          <a:p>
            <a:pPr marL="0" lvl="0" indent="0" algn="l" rtl="0">
              <a:spcBef>
                <a:spcPts val="360"/>
              </a:spcBef>
              <a:spcAft>
                <a:spcPts val="0"/>
              </a:spcAft>
              <a:buNone/>
            </a:pPr>
            <a:r>
              <a:rPr lang="en-US">
                <a:latin typeface="Arial"/>
                <a:ea typeface="Arial"/>
                <a:cs typeface="Arial"/>
                <a:sym typeface="Arial"/>
              </a:rPr>
              <a:t>Or interview question: can you talk about how the inerview process is strcutred ?...down down til you get to, well do you think I should include my metholody in my presentation?</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Just like your PhD advisor will take yon more of you than a faculty person, the sme here. </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You can’t affect a mentorship relationship immediately. Don’t dive into it. Premature mentorship. Doesn’t work – sound like a burden. </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16</a:t>
            </a:fld>
            <a:endParaRPr>
              <a:latin typeface="Tahoma"/>
              <a:ea typeface="Tahoma"/>
              <a:cs typeface="Tahoma"/>
              <a:sym typeface="Tahoma"/>
            </a:endParaRPr>
          </a:p>
        </p:txBody>
      </p:sp>
      <p:sp>
        <p:nvSpPr>
          <p:cNvPr id="471" name="Google Shape;47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72" name="Google Shape;472;p1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29b7eeb07a_0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1" name="Google Shape;481;g229b7eeb07a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29b7eeb07a_0_4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18</a:t>
            </a:fld>
            <a:endParaRPr>
              <a:latin typeface="Tahoma"/>
              <a:ea typeface="Tahoma"/>
              <a:cs typeface="Tahoma"/>
              <a:sym typeface="Tahoma"/>
            </a:endParaRPr>
          </a:p>
        </p:txBody>
      </p:sp>
      <p:sp>
        <p:nvSpPr>
          <p:cNvPr id="497" name="Google Shape;497;g229b7eeb07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98" name="Google Shape;498;g229b7eeb07a_0_42: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29b7eeb07a_0_5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19</a:t>
            </a:fld>
            <a:endParaRPr>
              <a:latin typeface="Tahoma"/>
              <a:ea typeface="Tahoma"/>
              <a:cs typeface="Tahoma"/>
              <a:sym typeface="Tahoma"/>
            </a:endParaRPr>
          </a:p>
        </p:txBody>
      </p:sp>
      <p:sp>
        <p:nvSpPr>
          <p:cNvPr id="507" name="Google Shape;507;g229b7eeb07a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08" name="Google Shape;508;g229b7eeb07a_0_5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2</a:t>
            </a:fld>
            <a:endParaRPr>
              <a:latin typeface="Tahoma"/>
              <a:ea typeface="Tahoma"/>
              <a:cs typeface="Tahoma"/>
              <a:sym typeface="Tahoma"/>
            </a:endParaRPr>
          </a:p>
        </p:txBody>
      </p:sp>
      <p:sp>
        <p:nvSpPr>
          <p:cNvPr id="218" name="Google Shape;21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19" name="Google Shape;219;p2: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20</a:t>
            </a:fld>
            <a:endParaRPr>
              <a:latin typeface="Tahoma"/>
              <a:ea typeface="Tahoma"/>
              <a:cs typeface="Tahoma"/>
              <a:sym typeface="Tahoma"/>
            </a:endParaRPr>
          </a:p>
        </p:txBody>
      </p:sp>
      <p:sp>
        <p:nvSpPr>
          <p:cNvPr id="517" name="Google Shape;51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18" name="Google Shape;518;p17: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t>
            </a:r>
            <a:r>
              <a:rPr lang="en-US" sz="1200"/>
              <a:t>Remember that the other person may need a moment to register that the conversation is ending. A nonverbal cue, like holding out your hand for a handshake, helps signal the end of a conversation</a:t>
            </a:r>
            <a:endParaRPr/>
          </a:p>
          <a:p>
            <a:pPr marL="0" lvl="0" indent="0" algn="l" rtl="0">
              <a:spcBef>
                <a:spcPts val="360"/>
              </a:spcBef>
              <a:spcAft>
                <a:spcPts val="0"/>
              </a:spcAft>
              <a:buNone/>
            </a:pPr>
            <a:endParaRPr sz="1200"/>
          </a:p>
          <a:p>
            <a:pPr marL="0" lvl="0" indent="0" algn="l" rtl="0">
              <a:spcBef>
                <a:spcPts val="360"/>
              </a:spcBef>
              <a:spcAft>
                <a:spcPts val="0"/>
              </a:spcAft>
              <a:buNone/>
            </a:pPr>
            <a:r>
              <a:rPr lang="en-US" sz="1200"/>
              <a:t>Whomever ends the conversation is obliged to engage in all of the non verbal cues – such as walking away after shaking the other person’s hand, or returning to reading your conference materials, etc.  </a:t>
            </a:r>
            <a:endParaRPr/>
          </a:p>
          <a:p>
            <a:pPr marL="0" lvl="0" indent="0" algn="l" rtl="0">
              <a:spcBef>
                <a:spcPts val="360"/>
              </a:spcBef>
              <a:spcAft>
                <a:spcPts val="0"/>
              </a:spcAft>
              <a:buNone/>
            </a:pPr>
            <a:r>
              <a:rPr lang="en-US" sz="1200"/>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21</a:t>
            </a:fld>
            <a:endParaRPr>
              <a:latin typeface="Tahoma"/>
              <a:ea typeface="Tahoma"/>
              <a:cs typeface="Tahoma"/>
              <a:sym typeface="Tahoma"/>
            </a:endParaRPr>
          </a:p>
        </p:txBody>
      </p:sp>
      <p:sp>
        <p:nvSpPr>
          <p:cNvPr id="532" name="Google Shape;53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33" name="Google Shape;533;p18: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t>JD: WILL DO THIS SLIDE</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Discuss the etiquette around ending a conversation.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22</a:t>
            </a:fld>
            <a:endParaRPr>
              <a:latin typeface="Tahoma"/>
              <a:ea typeface="Tahoma"/>
              <a:cs typeface="Tahoma"/>
              <a:sym typeface="Tahoma"/>
            </a:endParaRPr>
          </a:p>
        </p:txBody>
      </p:sp>
      <p:sp>
        <p:nvSpPr>
          <p:cNvPr id="543" name="Google Shape;54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44" name="Google Shape;544;p1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t>JD GOING TO DO THE CLOSE. - FINAL WORD OF INSPIRATION/MOTIVATION!</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2a4a29b87e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2a4a29b87e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5" name="Google Shape;555;g22a4a29b87e_0_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27f1482b2e_2_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Times New Roman"/>
                <a:ea typeface="Times New Roman"/>
                <a:cs typeface="Times New Roman"/>
                <a:sym typeface="Times New Roman"/>
              </a:rPr>
              <a:t>24</a:t>
            </a:fld>
            <a:endParaRPr sz="1200" b="0" i="0" u="none" strike="noStrike" cap="none">
              <a:solidFill>
                <a:schemeClr val="dk2"/>
              </a:solidFill>
              <a:latin typeface="Times New Roman"/>
              <a:ea typeface="Times New Roman"/>
              <a:cs typeface="Times New Roman"/>
              <a:sym typeface="Times New Roman"/>
            </a:endParaRPr>
          </a:p>
        </p:txBody>
      </p:sp>
      <p:sp>
        <p:nvSpPr>
          <p:cNvPr id="565" name="Google Shape;565;g227f1482b2e_2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6" name="Google Shape;566;g227f1482b2e_2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30 minutes: get in, have, end convo</a:t>
            </a:r>
            <a:endParaRPr/>
          </a:p>
          <a:p>
            <a:pPr marL="0" lvl="0" indent="0" algn="l" rtl="0">
              <a:spcBef>
                <a:spcPts val="360"/>
              </a:spcBef>
              <a:spcAft>
                <a:spcPts val="0"/>
              </a:spcAft>
              <a:buNone/>
            </a:pPr>
            <a:r>
              <a:rPr lang="en-US"/>
              <a:t>7 minutes: strategies</a:t>
            </a:r>
            <a:endParaRPr/>
          </a:p>
          <a:p>
            <a:pPr marL="0" lvl="0" indent="0" algn="l" rtl="0">
              <a:spcBef>
                <a:spcPts val="360"/>
              </a:spcBef>
              <a:spcAft>
                <a:spcPts val="0"/>
              </a:spcAft>
              <a:buNone/>
            </a:pPr>
            <a:r>
              <a:rPr lang="en-US"/>
              <a:t>7 minutes: Which two will you use</a:t>
            </a:r>
            <a:endParaRPr/>
          </a:p>
          <a:p>
            <a:pPr marL="0" lvl="0" indent="0" algn="l" rtl="0">
              <a:spcBef>
                <a:spcPts val="360"/>
              </a:spcBef>
              <a:spcAft>
                <a:spcPts val="0"/>
              </a:spcAft>
              <a:buNone/>
            </a:pPr>
            <a:endParaRPr/>
          </a:p>
          <a:p>
            <a:pPr marL="0" lvl="0" indent="0" algn="l" rtl="0">
              <a:spcBef>
                <a:spcPts val="360"/>
              </a:spcBef>
              <a:spcAft>
                <a:spcPts val="0"/>
              </a:spcAft>
              <a:buNone/>
            </a:pPr>
            <a:r>
              <a:rPr lang="en-US"/>
              <a:t>AFTERWARDS : give a handout about how to continue the relationship. </a:t>
            </a:r>
            <a:endParaRPr/>
          </a:p>
          <a:p>
            <a:pPr marL="0" lvl="0" indent="0" algn="l" rtl="0">
              <a:spcBef>
                <a:spcPts val="36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3</a:t>
            </a:fld>
            <a:endParaRPr>
              <a:latin typeface="Tahoma"/>
              <a:ea typeface="Tahoma"/>
              <a:cs typeface="Tahoma"/>
              <a:sym typeface="Tahoma"/>
            </a:endParaRPr>
          </a:p>
        </p:txBody>
      </p:sp>
      <p:sp>
        <p:nvSpPr>
          <p:cNvPr id="228" name="Google Shape;2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29" name="Google Shape;229;p3: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289f9be998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g2289f9be998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JD: 2,4, 7</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https://www.atlassian.com/blog/teamwork/humor-at-work</a:t>
            </a:r>
            <a:endParaRPr/>
          </a:p>
        </p:txBody>
      </p:sp>
      <p:sp>
        <p:nvSpPr>
          <p:cNvPr id="239" name="Google Shape;239;g2289f9be998_2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29b7eeb07a_0_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5</a:t>
            </a:fld>
            <a:endParaRPr>
              <a:latin typeface="Tahoma"/>
              <a:ea typeface="Tahoma"/>
              <a:cs typeface="Tahoma"/>
              <a:sym typeface="Tahoma"/>
            </a:endParaRPr>
          </a:p>
        </p:txBody>
      </p:sp>
      <p:sp>
        <p:nvSpPr>
          <p:cNvPr id="309" name="Google Shape;309;g229b7eeb07a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10" name="Google Shape;310;g229b7eeb07a_0_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6</a:t>
            </a:fld>
            <a:endParaRPr>
              <a:latin typeface="Tahoma"/>
              <a:ea typeface="Tahoma"/>
              <a:cs typeface="Tahoma"/>
              <a:sym typeface="Tahoma"/>
            </a:endParaRPr>
          </a:p>
        </p:txBody>
      </p:sp>
      <p:sp>
        <p:nvSpPr>
          <p:cNvPr id="319" name="Google Shape;3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20" name="Google Shape;320;p5: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…just the conversations/relationships you have with people…..while you are pursing your goals. </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This is important because people think networking IS the goal - and they think the purpose is to meet as many people as possible. And it isn’t. Your goals, are your professional goals (to learn how to write a grant, to pursue some area of research, to learn a technique, to understand how to apply to graduate school, new PI setting up lab). Networking is just the people you meet purposefully or serendipitously, on the way to your goal. (Refer back to the fact that people raised their hands around goals like : how to approach a senior colleague, or “how to get into a lab/approach possible PhD advisor before applying to program/seeking a collaborator, etc.)</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Which is why every researcher knows they should go to a conference to ‘network’, but you need to be clear about what your goals are, or else you cannot engage people professionally in a meaningful way.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The current problems or challenges you face and your efforts to solve them that generates the conversation and begins and maintains the professional  relationship, in this case, with the person sitting next to at a conference session, or at your uni., etc. . </a:t>
            </a:r>
            <a:endParaRPr/>
          </a:p>
          <a:p>
            <a:pPr marL="228600" lvl="0" indent="-152400" algn="l" rtl="0">
              <a:spcBef>
                <a:spcPts val="360"/>
              </a:spcBef>
              <a:spcAft>
                <a:spcPts val="0"/>
              </a:spcAft>
              <a:buClr>
                <a:schemeClr val="dk1"/>
              </a:buClr>
              <a:buSzPts val="1200"/>
              <a:buFont typeface="Calibri"/>
              <a:buNone/>
            </a:pPr>
            <a:endParaRPr>
              <a:latin typeface="Arial"/>
              <a:ea typeface="Arial"/>
              <a:cs typeface="Arial"/>
              <a:sym typeface="Arial"/>
            </a:endParaRPr>
          </a:p>
          <a:p>
            <a:pPr marL="228600" lvl="0" indent="-228600" algn="l" rtl="0">
              <a:spcBef>
                <a:spcPts val="360"/>
              </a:spcBef>
              <a:spcAft>
                <a:spcPts val="0"/>
              </a:spcAft>
              <a:buClr>
                <a:schemeClr val="dk1"/>
              </a:buClr>
              <a:buSzPts val="1200"/>
              <a:buFont typeface="Calibri"/>
              <a:buAutoNum type="arabicPeriod"/>
            </a:pPr>
            <a:r>
              <a:rPr lang="en-US">
                <a:latin typeface="Arial"/>
                <a:ea typeface="Arial"/>
                <a:cs typeface="Arial"/>
                <a:sym typeface="Arial"/>
              </a:rPr>
              <a:t>So, if you need to need to be clear on your academic/professional goals to be able to network well, how do you identify your academic/professional goals?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9" name="Google Shape;32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9" name="Google Shape;339;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ahoma"/>
                <a:ea typeface="Tahoma"/>
                <a:cs typeface="Tahoma"/>
                <a:sym typeface="Tahoma"/>
              </a:rPr>
              <a:t>9</a:t>
            </a:fld>
            <a:endParaRPr>
              <a:latin typeface="Tahoma"/>
              <a:ea typeface="Tahoma"/>
              <a:cs typeface="Tahoma"/>
              <a:sym typeface="Tahoma"/>
            </a:endParaRPr>
          </a:p>
        </p:txBody>
      </p:sp>
      <p:sp>
        <p:nvSpPr>
          <p:cNvPr id="360" name="Google Shape;36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61" name="Google Shape;361;p8: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t>JD: will be doing the ‘what do you want to talk about section.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4"/>
          <p:cNvSpPr txBox="1">
            <a:spLocks noGrp="1"/>
          </p:cNvSpPr>
          <p:nvPr>
            <p:ph type="ftr" idx="11"/>
          </p:nvPr>
        </p:nvSpPr>
        <p:spPr>
          <a:xfrm>
            <a:off x="0" y="6314258"/>
            <a:ext cx="54210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1" name="Google Shape;21;p44"/>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1" i="0" u="none" strike="noStrike" cap="none">
                <a:solidFill>
                  <a:schemeClr val="dk2"/>
                </a:solidFill>
                <a:latin typeface="Twentieth Century"/>
                <a:ea typeface="Twentieth Century"/>
                <a:cs typeface="Twentieth Century"/>
                <a:sym typeface="Twentieth Century"/>
              </a:defRPr>
            </a:lvl1pPr>
            <a:lvl2pPr marL="0" marR="0" lvl="1" indent="0" algn="ctr">
              <a:spcBef>
                <a:spcPts val="0"/>
              </a:spcBef>
              <a:spcAft>
                <a:spcPts val="0"/>
              </a:spcAft>
              <a:buNone/>
              <a:defRPr sz="1200" b="1" i="0" u="none" strike="noStrike" cap="none">
                <a:solidFill>
                  <a:schemeClr val="dk2"/>
                </a:solidFill>
                <a:latin typeface="Twentieth Century"/>
                <a:ea typeface="Twentieth Century"/>
                <a:cs typeface="Twentieth Century"/>
                <a:sym typeface="Twentieth Century"/>
              </a:defRPr>
            </a:lvl2pPr>
            <a:lvl3pPr marL="0" marR="0" lvl="2" indent="0" algn="ctr">
              <a:spcBef>
                <a:spcPts val="0"/>
              </a:spcBef>
              <a:spcAft>
                <a:spcPts val="0"/>
              </a:spcAft>
              <a:buNone/>
              <a:defRPr sz="1200" b="1" i="0" u="none" strike="noStrike" cap="none">
                <a:solidFill>
                  <a:schemeClr val="dk2"/>
                </a:solidFill>
                <a:latin typeface="Twentieth Century"/>
                <a:ea typeface="Twentieth Century"/>
                <a:cs typeface="Twentieth Century"/>
                <a:sym typeface="Twentieth Century"/>
              </a:defRPr>
            </a:lvl3pPr>
            <a:lvl4pPr marL="0" marR="0" lvl="3" indent="0" algn="ctr">
              <a:spcBef>
                <a:spcPts val="0"/>
              </a:spcBef>
              <a:spcAft>
                <a:spcPts val="0"/>
              </a:spcAft>
              <a:buNone/>
              <a:defRPr sz="1200" b="1" i="0" u="none" strike="noStrike" cap="none">
                <a:solidFill>
                  <a:schemeClr val="dk2"/>
                </a:solidFill>
                <a:latin typeface="Twentieth Century"/>
                <a:ea typeface="Twentieth Century"/>
                <a:cs typeface="Twentieth Century"/>
                <a:sym typeface="Twentieth Century"/>
              </a:defRPr>
            </a:lvl4pPr>
            <a:lvl5pPr marL="0" marR="0" lvl="4" indent="0" algn="ctr">
              <a:spcBef>
                <a:spcPts val="0"/>
              </a:spcBef>
              <a:spcAft>
                <a:spcPts val="0"/>
              </a:spcAft>
              <a:buNone/>
              <a:defRPr sz="1200" b="1" i="0" u="none" strike="noStrike" cap="none">
                <a:solidFill>
                  <a:schemeClr val="dk2"/>
                </a:solidFill>
                <a:latin typeface="Twentieth Century"/>
                <a:ea typeface="Twentieth Century"/>
                <a:cs typeface="Twentieth Century"/>
                <a:sym typeface="Twentieth Century"/>
              </a:defRPr>
            </a:lvl5pPr>
            <a:lvl6pPr marL="0" marR="0" lvl="5" indent="0" algn="ctr">
              <a:spcBef>
                <a:spcPts val="0"/>
              </a:spcBef>
              <a:spcAft>
                <a:spcPts val="0"/>
              </a:spcAft>
              <a:buNone/>
              <a:defRPr sz="1200" b="1" i="0" u="none" strike="noStrike" cap="none">
                <a:solidFill>
                  <a:schemeClr val="dk2"/>
                </a:solidFill>
                <a:latin typeface="Twentieth Century"/>
                <a:ea typeface="Twentieth Century"/>
                <a:cs typeface="Twentieth Century"/>
                <a:sym typeface="Twentieth Century"/>
              </a:defRPr>
            </a:lvl6pPr>
            <a:lvl7pPr marL="0" marR="0" lvl="6" indent="0" algn="ctr">
              <a:spcBef>
                <a:spcPts val="0"/>
              </a:spcBef>
              <a:spcAft>
                <a:spcPts val="0"/>
              </a:spcAft>
              <a:buNone/>
              <a:defRPr sz="1200" b="1" i="0" u="none" strike="noStrike" cap="none">
                <a:solidFill>
                  <a:schemeClr val="dk2"/>
                </a:solidFill>
                <a:latin typeface="Twentieth Century"/>
                <a:ea typeface="Twentieth Century"/>
                <a:cs typeface="Twentieth Century"/>
                <a:sym typeface="Twentieth Century"/>
              </a:defRPr>
            </a:lvl7pPr>
            <a:lvl8pPr marL="0" marR="0" lvl="7" indent="0" algn="ctr">
              <a:spcBef>
                <a:spcPts val="0"/>
              </a:spcBef>
              <a:spcAft>
                <a:spcPts val="0"/>
              </a:spcAft>
              <a:buNone/>
              <a:defRPr sz="1200" b="1" i="0" u="none" strike="noStrike" cap="none">
                <a:solidFill>
                  <a:schemeClr val="dk2"/>
                </a:solidFill>
                <a:latin typeface="Twentieth Century"/>
                <a:ea typeface="Twentieth Century"/>
                <a:cs typeface="Twentieth Century"/>
                <a:sym typeface="Twentieth Century"/>
              </a:defRPr>
            </a:lvl8pPr>
            <a:lvl9pPr marL="0" marR="0" lvl="8" indent="0" algn="ctr">
              <a:spcBef>
                <a:spcPts val="0"/>
              </a:spcBef>
              <a:spcAft>
                <a:spcPts val="0"/>
              </a:spcAft>
              <a:buNone/>
              <a:defRPr sz="1200" b="1" i="0" u="none" strike="noStrike" cap="none">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5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3"/>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5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3"/>
          <p:cNvSpPr txBox="1">
            <a:spLocks noGrp="1"/>
          </p:cNvSpPr>
          <p:nvPr>
            <p:ph type="ftr" idx="11"/>
          </p:nvPr>
        </p:nvSpPr>
        <p:spPr>
          <a:xfrm>
            <a:off x="0" y="6314258"/>
            <a:ext cx="54210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89" name="Google Shape;89;p53"/>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90"/>
        <p:cNvGrpSpPr/>
        <p:nvPr/>
      </p:nvGrpSpPr>
      <p:grpSpPr>
        <a:xfrm>
          <a:off x="0" y="0"/>
          <a:ext cx="0" cy="0"/>
          <a:chOff x="0" y="0"/>
          <a:chExt cx="0" cy="0"/>
        </a:xfrm>
      </p:grpSpPr>
      <p:sp>
        <p:nvSpPr>
          <p:cNvPr id="91" name="Google Shape;91;p54"/>
          <p:cNvSpPr txBox="1">
            <a:spLocks noGrp="1"/>
          </p:cNvSpPr>
          <p:nvPr>
            <p:ph type="title"/>
          </p:nvPr>
        </p:nvSpPr>
        <p:spPr>
          <a:xfrm rot="5400000">
            <a:off x="4823619" y="2339182"/>
            <a:ext cx="5516563"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4"/>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3" name="Google Shape;93;p54"/>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4"/>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95" name="Google Shape;95;p54"/>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96" name="Google Shape;96;p54"/>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97" name="Google Shape;97;p54"/>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98" name="Google Shape;98;p54"/>
          <p:cNvSpPr txBox="1">
            <a:spLocks noGrp="1"/>
          </p:cNvSpPr>
          <p:nvPr>
            <p:ph type="sldNum" idx="12"/>
          </p:nvPr>
        </p:nvSpPr>
        <p:spPr>
          <a:xfrm rot="5400000">
            <a:off x="5989638" y="14446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5"/>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5"/>
          <p:cNvSpPr txBox="1">
            <a:spLocks noGrp="1"/>
          </p:cNvSpPr>
          <p:nvPr>
            <p:ph type="ftr" idx="11"/>
          </p:nvPr>
        </p:nvSpPr>
        <p:spPr>
          <a:xfrm>
            <a:off x="-1328342" y="5626121"/>
            <a:ext cx="54210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5" name="Google Shape;25;p45"/>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1">
                <a:solidFill>
                  <a:srgbClr val="FFFFFF"/>
                </a:solidFill>
                <a:latin typeface="Twentieth Century"/>
                <a:ea typeface="Twentieth Century"/>
                <a:cs typeface="Twentieth Century"/>
                <a:sym typeface="Twentieth Century"/>
              </a:defRPr>
            </a:lvl1pPr>
            <a:lvl2pPr marL="0" marR="0" lvl="1" indent="0" algn="ctr">
              <a:spcBef>
                <a:spcPts val="0"/>
              </a:spcBef>
              <a:spcAft>
                <a:spcPts val="0"/>
              </a:spcAft>
              <a:buNone/>
              <a:defRPr sz="1200" b="1">
                <a:solidFill>
                  <a:srgbClr val="FFFFFF"/>
                </a:solidFill>
                <a:latin typeface="Twentieth Century"/>
                <a:ea typeface="Twentieth Century"/>
                <a:cs typeface="Twentieth Century"/>
                <a:sym typeface="Twentieth Century"/>
              </a:defRPr>
            </a:lvl2pPr>
            <a:lvl3pPr marL="0" marR="0" lvl="2" indent="0" algn="ctr">
              <a:spcBef>
                <a:spcPts val="0"/>
              </a:spcBef>
              <a:spcAft>
                <a:spcPts val="0"/>
              </a:spcAft>
              <a:buNone/>
              <a:defRPr sz="1200" b="1">
                <a:solidFill>
                  <a:srgbClr val="FFFFFF"/>
                </a:solidFill>
                <a:latin typeface="Twentieth Century"/>
                <a:ea typeface="Twentieth Century"/>
                <a:cs typeface="Twentieth Century"/>
                <a:sym typeface="Twentieth Century"/>
              </a:defRPr>
            </a:lvl3pPr>
            <a:lvl4pPr marL="0" marR="0" lvl="3" indent="0" algn="ctr">
              <a:spcBef>
                <a:spcPts val="0"/>
              </a:spcBef>
              <a:spcAft>
                <a:spcPts val="0"/>
              </a:spcAft>
              <a:buNone/>
              <a:defRPr sz="1200" b="1">
                <a:solidFill>
                  <a:srgbClr val="FFFFFF"/>
                </a:solidFill>
                <a:latin typeface="Twentieth Century"/>
                <a:ea typeface="Twentieth Century"/>
                <a:cs typeface="Twentieth Century"/>
                <a:sym typeface="Twentieth Century"/>
              </a:defRPr>
            </a:lvl4pPr>
            <a:lvl5pPr marL="0" marR="0" lvl="4" indent="0" algn="ctr">
              <a:spcBef>
                <a:spcPts val="0"/>
              </a:spcBef>
              <a:spcAft>
                <a:spcPts val="0"/>
              </a:spcAft>
              <a:buNone/>
              <a:defRPr sz="1200" b="1">
                <a:solidFill>
                  <a:srgbClr val="FFFFFF"/>
                </a:solidFill>
                <a:latin typeface="Twentieth Century"/>
                <a:ea typeface="Twentieth Century"/>
                <a:cs typeface="Twentieth Century"/>
                <a:sym typeface="Twentieth Century"/>
              </a:defRPr>
            </a:lvl5pPr>
            <a:lvl6pPr marL="0" marR="0" lvl="5" indent="0" algn="ctr">
              <a:spcBef>
                <a:spcPts val="0"/>
              </a:spcBef>
              <a:spcAft>
                <a:spcPts val="0"/>
              </a:spcAft>
              <a:buNone/>
              <a:defRPr sz="1200" b="1">
                <a:solidFill>
                  <a:srgbClr val="FFFFFF"/>
                </a:solidFill>
                <a:latin typeface="Twentieth Century"/>
                <a:ea typeface="Twentieth Century"/>
                <a:cs typeface="Twentieth Century"/>
                <a:sym typeface="Twentieth Century"/>
              </a:defRPr>
            </a:lvl6pPr>
            <a:lvl7pPr marL="0" marR="0" lvl="6" indent="0" algn="ctr">
              <a:spcBef>
                <a:spcPts val="0"/>
              </a:spcBef>
              <a:spcAft>
                <a:spcPts val="0"/>
              </a:spcAft>
              <a:buNone/>
              <a:defRPr sz="1200" b="1">
                <a:solidFill>
                  <a:srgbClr val="FFFFFF"/>
                </a:solidFill>
                <a:latin typeface="Twentieth Century"/>
                <a:ea typeface="Twentieth Century"/>
                <a:cs typeface="Twentieth Century"/>
                <a:sym typeface="Twentieth Century"/>
              </a:defRPr>
            </a:lvl7pPr>
            <a:lvl8pPr marL="0" marR="0" lvl="7" indent="0" algn="ctr">
              <a:spcBef>
                <a:spcPts val="0"/>
              </a:spcBef>
              <a:spcAft>
                <a:spcPts val="0"/>
              </a:spcAft>
              <a:buNone/>
              <a:defRPr sz="1200" b="1">
                <a:solidFill>
                  <a:srgbClr val="FFFFFF"/>
                </a:solidFill>
                <a:latin typeface="Twentieth Century"/>
                <a:ea typeface="Twentieth Century"/>
                <a:cs typeface="Twentieth Century"/>
                <a:sym typeface="Twentieth Century"/>
              </a:defRPr>
            </a:lvl8pPr>
            <a:lvl9pPr marL="0" marR="0" lvl="8" indent="0" algn="ctr">
              <a:spcBef>
                <a:spcPts val="0"/>
              </a:spcBef>
              <a:spcAft>
                <a:spcPts val="0"/>
              </a:spcAft>
              <a:buNone/>
              <a:defRPr sz="12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6" name="Google Shape;26;p45"/>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lvl1pPr marL="457200" lvl="0" indent="-339090" algn="l">
              <a:spcBef>
                <a:spcPts val="700"/>
              </a:spcBef>
              <a:spcAft>
                <a:spcPts val="0"/>
              </a:spcAft>
              <a:buSzPts val="1740"/>
              <a:buChar char="◻"/>
              <a:defRPr>
                <a:latin typeface="Arial"/>
                <a:ea typeface="Arial"/>
                <a:cs typeface="Arial"/>
                <a:sym typeface="Arial"/>
              </a:defRPr>
            </a:lvl1pPr>
            <a:lvl2pPr marL="914400" lvl="1" indent="-344169" algn="l">
              <a:spcBef>
                <a:spcPts val="550"/>
              </a:spcBef>
              <a:spcAft>
                <a:spcPts val="0"/>
              </a:spcAft>
              <a:buSzPts val="1820"/>
              <a:buChar char="🞑"/>
              <a:defRPr>
                <a:latin typeface="Arial"/>
                <a:ea typeface="Arial"/>
                <a:cs typeface="Arial"/>
                <a:sym typeface="Arial"/>
              </a:defRPr>
            </a:lvl2pPr>
            <a:lvl3pPr marL="1371600" lvl="2" indent="-338137" algn="l">
              <a:spcBef>
                <a:spcPts val="500"/>
              </a:spcBef>
              <a:spcAft>
                <a:spcPts val="0"/>
              </a:spcAft>
              <a:buSzPts val="1725"/>
              <a:buChar char="■"/>
              <a:defRPr>
                <a:latin typeface="Arial"/>
                <a:ea typeface="Arial"/>
                <a:cs typeface="Arial"/>
                <a:sym typeface="Arial"/>
              </a:defRPr>
            </a:lvl3pPr>
            <a:lvl4pPr marL="1828800" lvl="3" indent="-323850" algn="l">
              <a:spcBef>
                <a:spcPts val="400"/>
              </a:spcBef>
              <a:spcAft>
                <a:spcPts val="0"/>
              </a:spcAft>
              <a:buSzPts val="1500"/>
              <a:buChar char="■"/>
              <a:defRPr>
                <a:latin typeface="Arial"/>
                <a:ea typeface="Arial"/>
                <a:cs typeface="Arial"/>
                <a:sym typeface="Arial"/>
              </a:defRPr>
            </a:lvl4pPr>
            <a:lvl5pPr marL="2286000" lvl="4" indent="-311150" algn="l">
              <a:spcBef>
                <a:spcPts val="400"/>
              </a:spcBef>
              <a:spcAft>
                <a:spcPts val="0"/>
              </a:spcAft>
              <a:buSzPts val="1300"/>
              <a:buChar char="■"/>
              <a:defRPr>
                <a:latin typeface="Arial"/>
                <a:ea typeface="Arial"/>
                <a:cs typeface="Arial"/>
                <a:sym typeface="Aria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45"/>
          <p:cNvSpPr txBox="1"/>
          <p:nvPr/>
        </p:nvSpPr>
        <p:spPr>
          <a:xfrm>
            <a:off x="6858000" y="4838700"/>
            <a:ext cx="2438400" cy="838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0F2746"/>
        </a:solidFill>
        <a:effectLst/>
      </p:bgPr>
    </p:bg>
    <p:spTree>
      <p:nvGrpSpPr>
        <p:cNvPr id="1" name="Shape 28"/>
        <p:cNvGrpSpPr/>
        <p:nvPr/>
      </p:nvGrpSpPr>
      <p:grpSpPr>
        <a:xfrm>
          <a:off x="0" y="0"/>
          <a:ext cx="0" cy="0"/>
          <a:chOff x="0" y="0"/>
          <a:chExt cx="0" cy="0"/>
        </a:xfrm>
      </p:grpSpPr>
      <p:sp>
        <p:nvSpPr>
          <p:cNvPr id="29" name="Google Shape;29;p46"/>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30" name="Google Shape;30;p46"/>
          <p:cNvSpPr/>
          <p:nvPr/>
        </p:nvSpPr>
        <p:spPr>
          <a:xfrm>
            <a:off x="-9145" y="6045398"/>
            <a:ext cx="4733545" cy="6904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31" name="Google Shape;31;p46"/>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400"/>
              <a:buFont typeface="Arial"/>
              <a:buNone/>
              <a:defRPr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6"/>
          <p:cNvSpPr txBox="1">
            <a:spLocks noGrp="1"/>
          </p:cNvSpPr>
          <p:nvPr>
            <p:ph type="dt" idx="10"/>
          </p:nvPr>
        </p:nvSpPr>
        <p:spPr>
          <a:xfrm>
            <a:off x="0" y="5181600"/>
            <a:ext cx="4495800" cy="6858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6"/>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800">
                <a:solidFill>
                  <a:schemeClr val="lt2"/>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34" name="Google Shape;34;p46"/>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1">
                <a:solidFill>
                  <a:schemeClr val="lt2"/>
                </a:solidFill>
                <a:latin typeface="Twentieth Century"/>
                <a:ea typeface="Twentieth Century"/>
                <a:cs typeface="Twentieth Century"/>
                <a:sym typeface="Twentieth Century"/>
              </a:defRPr>
            </a:lvl1pPr>
            <a:lvl2pPr marL="0" marR="0" lvl="1" indent="0" algn="ctr">
              <a:spcBef>
                <a:spcPts val="0"/>
              </a:spcBef>
              <a:spcAft>
                <a:spcPts val="0"/>
              </a:spcAft>
              <a:buNone/>
              <a:defRPr sz="1200" b="1">
                <a:solidFill>
                  <a:schemeClr val="lt2"/>
                </a:solidFill>
                <a:latin typeface="Twentieth Century"/>
                <a:ea typeface="Twentieth Century"/>
                <a:cs typeface="Twentieth Century"/>
                <a:sym typeface="Twentieth Century"/>
              </a:defRPr>
            </a:lvl2pPr>
            <a:lvl3pPr marL="0" marR="0" lvl="2" indent="0" algn="ctr">
              <a:spcBef>
                <a:spcPts val="0"/>
              </a:spcBef>
              <a:spcAft>
                <a:spcPts val="0"/>
              </a:spcAft>
              <a:buNone/>
              <a:defRPr sz="1200" b="1">
                <a:solidFill>
                  <a:schemeClr val="lt2"/>
                </a:solidFill>
                <a:latin typeface="Twentieth Century"/>
                <a:ea typeface="Twentieth Century"/>
                <a:cs typeface="Twentieth Century"/>
                <a:sym typeface="Twentieth Century"/>
              </a:defRPr>
            </a:lvl3pPr>
            <a:lvl4pPr marL="0" marR="0" lvl="3" indent="0" algn="ctr">
              <a:spcBef>
                <a:spcPts val="0"/>
              </a:spcBef>
              <a:spcAft>
                <a:spcPts val="0"/>
              </a:spcAft>
              <a:buNone/>
              <a:defRPr sz="1200" b="1">
                <a:solidFill>
                  <a:schemeClr val="lt2"/>
                </a:solidFill>
                <a:latin typeface="Twentieth Century"/>
                <a:ea typeface="Twentieth Century"/>
                <a:cs typeface="Twentieth Century"/>
                <a:sym typeface="Twentieth Century"/>
              </a:defRPr>
            </a:lvl4pPr>
            <a:lvl5pPr marL="0" marR="0" lvl="4" indent="0" algn="ctr">
              <a:spcBef>
                <a:spcPts val="0"/>
              </a:spcBef>
              <a:spcAft>
                <a:spcPts val="0"/>
              </a:spcAft>
              <a:buNone/>
              <a:defRPr sz="1200" b="1">
                <a:solidFill>
                  <a:schemeClr val="lt2"/>
                </a:solidFill>
                <a:latin typeface="Twentieth Century"/>
                <a:ea typeface="Twentieth Century"/>
                <a:cs typeface="Twentieth Century"/>
                <a:sym typeface="Twentieth Century"/>
              </a:defRPr>
            </a:lvl5pPr>
            <a:lvl6pPr marL="0" marR="0" lvl="5" indent="0" algn="ctr">
              <a:spcBef>
                <a:spcPts val="0"/>
              </a:spcBef>
              <a:spcAft>
                <a:spcPts val="0"/>
              </a:spcAft>
              <a:buNone/>
              <a:defRPr sz="1200" b="1">
                <a:solidFill>
                  <a:schemeClr val="lt2"/>
                </a:solidFill>
                <a:latin typeface="Twentieth Century"/>
                <a:ea typeface="Twentieth Century"/>
                <a:cs typeface="Twentieth Century"/>
                <a:sym typeface="Twentieth Century"/>
              </a:defRPr>
            </a:lvl6pPr>
            <a:lvl7pPr marL="0" marR="0" lvl="6" indent="0" algn="ctr">
              <a:spcBef>
                <a:spcPts val="0"/>
              </a:spcBef>
              <a:spcAft>
                <a:spcPts val="0"/>
              </a:spcAft>
              <a:buNone/>
              <a:defRPr sz="1200" b="1">
                <a:solidFill>
                  <a:schemeClr val="lt2"/>
                </a:solidFill>
                <a:latin typeface="Twentieth Century"/>
                <a:ea typeface="Twentieth Century"/>
                <a:cs typeface="Twentieth Century"/>
                <a:sym typeface="Twentieth Century"/>
              </a:defRPr>
            </a:lvl7pPr>
            <a:lvl8pPr marL="0" marR="0" lvl="7" indent="0" algn="ctr">
              <a:spcBef>
                <a:spcPts val="0"/>
              </a:spcBef>
              <a:spcAft>
                <a:spcPts val="0"/>
              </a:spcAft>
              <a:buNone/>
              <a:defRPr sz="1200" b="1">
                <a:solidFill>
                  <a:schemeClr val="lt2"/>
                </a:solidFill>
                <a:latin typeface="Twentieth Century"/>
                <a:ea typeface="Twentieth Century"/>
                <a:cs typeface="Twentieth Century"/>
                <a:sym typeface="Twentieth Century"/>
              </a:defRPr>
            </a:lvl8pPr>
            <a:lvl9pPr marL="0" marR="0" lvl="8" indent="0" algn="ctr">
              <a:spcBef>
                <a:spcPts val="0"/>
              </a:spcBef>
              <a:spcAft>
                <a:spcPts val="0"/>
              </a:spcAft>
              <a:buNone/>
              <a:defRPr sz="1200" b="1">
                <a:solidFill>
                  <a:schemeClr val="lt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46"/>
          <p:cNvSpPr txBox="1"/>
          <p:nvPr/>
        </p:nvSpPr>
        <p:spPr>
          <a:xfrm>
            <a:off x="6858000" y="4838700"/>
            <a:ext cx="2438400" cy="838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100000" sy="100000" flip="none" algn="tl"/>
        </a:blipFill>
        <a:effectLst/>
      </p:bgPr>
    </p:bg>
    <p:spTree>
      <p:nvGrpSpPr>
        <p:cNvPr id="1" name="Shape 36"/>
        <p:cNvGrpSpPr/>
        <p:nvPr/>
      </p:nvGrpSpPr>
      <p:grpSpPr>
        <a:xfrm>
          <a:off x="0" y="0"/>
          <a:ext cx="0" cy="0"/>
          <a:chOff x="0" y="0"/>
          <a:chExt cx="0" cy="0"/>
        </a:xfrm>
      </p:grpSpPr>
      <p:sp>
        <p:nvSpPr>
          <p:cNvPr id="37" name="Google Shape;37;p47"/>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8" name="Google Shape;38;p47"/>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39" name="Google Shape;39;p47"/>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40" name="Google Shape;40;p47"/>
          <p:cNvSpPr/>
          <p:nvPr/>
        </p:nvSpPr>
        <p:spPr>
          <a:xfrm>
            <a:off x="1371600" y="1600200"/>
            <a:ext cx="7772400" cy="990600"/>
          </a:xfrm>
          <a:prstGeom prst="rect">
            <a:avLst/>
          </a:prstGeom>
          <a:solidFill>
            <a:srgbClr val="558B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41" name="Google Shape;41;p47"/>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Twentieth Century"/>
              <a:buNone/>
              <a:defRPr sz="44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7"/>
          <p:cNvSpPr txBox="1">
            <a:spLocks noGrp="1"/>
          </p:cNvSpPr>
          <p:nvPr>
            <p:ph type="sldNum" idx="12"/>
          </p:nvPr>
        </p:nvSpPr>
        <p:spPr>
          <a:xfrm>
            <a:off x="0" y="1752600"/>
            <a:ext cx="1295400" cy="701676"/>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2400" b="1">
                <a:solidFill>
                  <a:srgbClr val="FFFFFF"/>
                </a:solidFill>
                <a:latin typeface="Twentieth Century"/>
                <a:ea typeface="Twentieth Century"/>
                <a:cs typeface="Twentieth Century"/>
                <a:sym typeface="Twentieth Century"/>
              </a:defRPr>
            </a:lvl1pPr>
            <a:lvl2pPr marL="0" marR="0" lvl="1" indent="0" algn="ctr">
              <a:spcBef>
                <a:spcPts val="0"/>
              </a:spcBef>
              <a:spcAft>
                <a:spcPts val="0"/>
              </a:spcAft>
              <a:buNone/>
              <a:defRPr sz="2400" b="1">
                <a:solidFill>
                  <a:srgbClr val="FFFFFF"/>
                </a:solidFill>
                <a:latin typeface="Twentieth Century"/>
                <a:ea typeface="Twentieth Century"/>
                <a:cs typeface="Twentieth Century"/>
                <a:sym typeface="Twentieth Century"/>
              </a:defRPr>
            </a:lvl2pPr>
            <a:lvl3pPr marL="0" marR="0" lvl="2" indent="0" algn="ctr">
              <a:spcBef>
                <a:spcPts val="0"/>
              </a:spcBef>
              <a:spcAft>
                <a:spcPts val="0"/>
              </a:spcAft>
              <a:buNone/>
              <a:defRPr sz="2400" b="1">
                <a:solidFill>
                  <a:srgbClr val="FFFFFF"/>
                </a:solidFill>
                <a:latin typeface="Twentieth Century"/>
                <a:ea typeface="Twentieth Century"/>
                <a:cs typeface="Twentieth Century"/>
                <a:sym typeface="Twentieth Century"/>
              </a:defRPr>
            </a:lvl3pPr>
            <a:lvl4pPr marL="0" marR="0" lvl="3" indent="0" algn="ctr">
              <a:spcBef>
                <a:spcPts val="0"/>
              </a:spcBef>
              <a:spcAft>
                <a:spcPts val="0"/>
              </a:spcAft>
              <a:buNone/>
              <a:defRPr sz="2400" b="1">
                <a:solidFill>
                  <a:srgbClr val="FFFFFF"/>
                </a:solidFill>
                <a:latin typeface="Twentieth Century"/>
                <a:ea typeface="Twentieth Century"/>
                <a:cs typeface="Twentieth Century"/>
                <a:sym typeface="Twentieth Century"/>
              </a:defRPr>
            </a:lvl4pPr>
            <a:lvl5pPr marL="0" marR="0" lvl="4" indent="0" algn="ctr">
              <a:spcBef>
                <a:spcPts val="0"/>
              </a:spcBef>
              <a:spcAft>
                <a:spcPts val="0"/>
              </a:spcAft>
              <a:buNone/>
              <a:defRPr sz="2400" b="1">
                <a:solidFill>
                  <a:srgbClr val="FFFFFF"/>
                </a:solidFill>
                <a:latin typeface="Twentieth Century"/>
                <a:ea typeface="Twentieth Century"/>
                <a:cs typeface="Twentieth Century"/>
                <a:sym typeface="Twentieth Century"/>
              </a:defRPr>
            </a:lvl5pPr>
            <a:lvl6pPr marL="0" marR="0" lvl="5" indent="0" algn="ctr">
              <a:spcBef>
                <a:spcPts val="0"/>
              </a:spcBef>
              <a:spcAft>
                <a:spcPts val="0"/>
              </a:spcAft>
              <a:buNone/>
              <a:defRPr sz="2400" b="1">
                <a:solidFill>
                  <a:srgbClr val="FFFFFF"/>
                </a:solidFill>
                <a:latin typeface="Twentieth Century"/>
                <a:ea typeface="Twentieth Century"/>
                <a:cs typeface="Twentieth Century"/>
                <a:sym typeface="Twentieth Century"/>
              </a:defRPr>
            </a:lvl6pPr>
            <a:lvl7pPr marL="0" marR="0" lvl="6" indent="0" algn="ctr">
              <a:spcBef>
                <a:spcPts val="0"/>
              </a:spcBef>
              <a:spcAft>
                <a:spcPts val="0"/>
              </a:spcAft>
              <a:buNone/>
              <a:defRPr sz="2400" b="1">
                <a:solidFill>
                  <a:srgbClr val="FFFFFF"/>
                </a:solidFill>
                <a:latin typeface="Twentieth Century"/>
                <a:ea typeface="Twentieth Century"/>
                <a:cs typeface="Twentieth Century"/>
                <a:sym typeface="Twentieth Century"/>
              </a:defRPr>
            </a:lvl7pPr>
            <a:lvl8pPr marL="0" marR="0" lvl="7" indent="0" algn="ctr">
              <a:spcBef>
                <a:spcPts val="0"/>
              </a:spcBef>
              <a:spcAft>
                <a:spcPts val="0"/>
              </a:spcAft>
              <a:buNone/>
              <a:defRPr sz="2400" b="1">
                <a:solidFill>
                  <a:srgbClr val="FFFFFF"/>
                </a:solidFill>
                <a:latin typeface="Twentieth Century"/>
                <a:ea typeface="Twentieth Century"/>
                <a:cs typeface="Twentieth Century"/>
                <a:sym typeface="Twentieth Century"/>
              </a:defRPr>
            </a:lvl8pPr>
            <a:lvl9pPr marL="0" marR="0" lvl="8" indent="0" algn="ctr">
              <a:spcBef>
                <a:spcPts val="0"/>
              </a:spcBef>
              <a:spcAft>
                <a:spcPts val="0"/>
              </a:spcAft>
              <a:buNone/>
              <a:defRPr sz="2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44" name="Google Shape;44;p47"/>
          <p:cNvSpPr txBox="1">
            <a:spLocks noGrp="1"/>
          </p:cNvSpPr>
          <p:nvPr>
            <p:ph type="ftr" idx="11"/>
          </p:nvPr>
        </p:nvSpPr>
        <p:spPr>
          <a:xfrm>
            <a:off x="0" y="6314258"/>
            <a:ext cx="54210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8"/>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48"/>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9" name="Google Shape;49;p4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8"/>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48"/>
          <p:cNvSpPr txBox="1">
            <a:spLocks noGrp="1"/>
          </p:cNvSpPr>
          <p:nvPr>
            <p:ph type="ftr" idx="11"/>
          </p:nvPr>
        </p:nvSpPr>
        <p:spPr>
          <a:xfrm>
            <a:off x="0" y="6314258"/>
            <a:ext cx="54210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49"/>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9"/>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49"/>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4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9"/>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58" name="Google Shape;58;p49"/>
          <p:cNvSpPr txBox="1">
            <a:spLocks noGrp="1"/>
          </p:cNvSpPr>
          <p:nvPr>
            <p:ph type="ftr" idx="11"/>
          </p:nvPr>
        </p:nvSpPr>
        <p:spPr>
          <a:xfrm>
            <a:off x="0" y="6314258"/>
            <a:ext cx="54210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59" name="Google Shape;59;p49"/>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49"/>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1">
                <a:solidFill>
                  <a:srgbClr val="FFFFFF"/>
                </a:solidFill>
                <a:latin typeface="Twentieth Century"/>
                <a:ea typeface="Twentieth Century"/>
                <a:cs typeface="Twentieth Century"/>
                <a:sym typeface="Twentieth Century"/>
              </a:defRPr>
            </a:lvl1pPr>
            <a:lvl2pPr marL="0" marR="0" lvl="1" indent="0" algn="ctr">
              <a:spcBef>
                <a:spcPts val="0"/>
              </a:spcBef>
              <a:spcAft>
                <a:spcPts val="0"/>
              </a:spcAft>
              <a:buNone/>
              <a:defRPr sz="1200" b="1">
                <a:solidFill>
                  <a:srgbClr val="FFFFFF"/>
                </a:solidFill>
                <a:latin typeface="Twentieth Century"/>
                <a:ea typeface="Twentieth Century"/>
                <a:cs typeface="Twentieth Century"/>
                <a:sym typeface="Twentieth Century"/>
              </a:defRPr>
            </a:lvl2pPr>
            <a:lvl3pPr marL="0" marR="0" lvl="2" indent="0" algn="ctr">
              <a:spcBef>
                <a:spcPts val="0"/>
              </a:spcBef>
              <a:spcAft>
                <a:spcPts val="0"/>
              </a:spcAft>
              <a:buNone/>
              <a:defRPr sz="1200" b="1">
                <a:solidFill>
                  <a:srgbClr val="FFFFFF"/>
                </a:solidFill>
                <a:latin typeface="Twentieth Century"/>
                <a:ea typeface="Twentieth Century"/>
                <a:cs typeface="Twentieth Century"/>
                <a:sym typeface="Twentieth Century"/>
              </a:defRPr>
            </a:lvl3pPr>
            <a:lvl4pPr marL="0" marR="0" lvl="3" indent="0" algn="ctr">
              <a:spcBef>
                <a:spcPts val="0"/>
              </a:spcBef>
              <a:spcAft>
                <a:spcPts val="0"/>
              </a:spcAft>
              <a:buNone/>
              <a:defRPr sz="1200" b="1">
                <a:solidFill>
                  <a:srgbClr val="FFFFFF"/>
                </a:solidFill>
                <a:latin typeface="Twentieth Century"/>
                <a:ea typeface="Twentieth Century"/>
                <a:cs typeface="Twentieth Century"/>
                <a:sym typeface="Twentieth Century"/>
              </a:defRPr>
            </a:lvl4pPr>
            <a:lvl5pPr marL="0" marR="0" lvl="4" indent="0" algn="ctr">
              <a:spcBef>
                <a:spcPts val="0"/>
              </a:spcBef>
              <a:spcAft>
                <a:spcPts val="0"/>
              </a:spcAft>
              <a:buNone/>
              <a:defRPr sz="1200" b="1">
                <a:solidFill>
                  <a:srgbClr val="FFFFFF"/>
                </a:solidFill>
                <a:latin typeface="Twentieth Century"/>
                <a:ea typeface="Twentieth Century"/>
                <a:cs typeface="Twentieth Century"/>
                <a:sym typeface="Twentieth Century"/>
              </a:defRPr>
            </a:lvl5pPr>
            <a:lvl6pPr marL="0" marR="0" lvl="5" indent="0" algn="ctr">
              <a:spcBef>
                <a:spcPts val="0"/>
              </a:spcBef>
              <a:spcAft>
                <a:spcPts val="0"/>
              </a:spcAft>
              <a:buNone/>
              <a:defRPr sz="1200" b="1">
                <a:solidFill>
                  <a:srgbClr val="FFFFFF"/>
                </a:solidFill>
                <a:latin typeface="Twentieth Century"/>
                <a:ea typeface="Twentieth Century"/>
                <a:cs typeface="Twentieth Century"/>
                <a:sym typeface="Twentieth Century"/>
              </a:defRPr>
            </a:lvl6pPr>
            <a:lvl7pPr marL="0" marR="0" lvl="6" indent="0" algn="ctr">
              <a:spcBef>
                <a:spcPts val="0"/>
              </a:spcBef>
              <a:spcAft>
                <a:spcPts val="0"/>
              </a:spcAft>
              <a:buNone/>
              <a:defRPr sz="1200" b="1">
                <a:solidFill>
                  <a:srgbClr val="FFFFFF"/>
                </a:solidFill>
                <a:latin typeface="Twentieth Century"/>
                <a:ea typeface="Twentieth Century"/>
                <a:cs typeface="Twentieth Century"/>
                <a:sym typeface="Twentieth Century"/>
              </a:defRPr>
            </a:lvl7pPr>
            <a:lvl8pPr marL="0" marR="0" lvl="7" indent="0" algn="ctr">
              <a:spcBef>
                <a:spcPts val="0"/>
              </a:spcBef>
              <a:spcAft>
                <a:spcPts val="0"/>
              </a:spcAft>
              <a:buNone/>
              <a:defRPr sz="1200" b="1">
                <a:solidFill>
                  <a:srgbClr val="FFFFFF"/>
                </a:solidFill>
                <a:latin typeface="Twentieth Century"/>
                <a:ea typeface="Twentieth Century"/>
                <a:cs typeface="Twentieth Century"/>
                <a:sym typeface="Twentieth Century"/>
              </a:defRPr>
            </a:lvl8pPr>
            <a:lvl9pPr marL="0" marR="0" lvl="8" indent="0" algn="ctr">
              <a:spcBef>
                <a:spcPts val="0"/>
              </a:spcBef>
              <a:spcAft>
                <a:spcPts val="0"/>
              </a:spcAft>
              <a:buNone/>
              <a:defRPr sz="12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pic>
        <p:nvPicPr>
          <p:cNvPr id="64" name="Google Shape;64;p50"/>
          <p:cNvPicPr preferRelativeResize="0"/>
          <p:nvPr/>
        </p:nvPicPr>
        <p:blipFill rotWithShape="1">
          <a:blip r:embed="rId2">
            <a:alphaModFix/>
          </a:blip>
          <a:srcRect/>
          <a:stretch/>
        </p:blipFill>
        <p:spPr>
          <a:xfrm>
            <a:off x="6858000" y="6367276"/>
            <a:ext cx="2197100" cy="490723"/>
          </a:xfrm>
          <a:prstGeom prst="rect">
            <a:avLst/>
          </a:prstGeom>
          <a:noFill/>
          <a:ln>
            <a:noFill/>
          </a:ln>
        </p:spPr>
      </p:pic>
      <p:sp>
        <p:nvSpPr>
          <p:cNvPr id="65" name="Google Shape;65;p50"/>
          <p:cNvSpPr txBox="1"/>
          <p:nvPr/>
        </p:nvSpPr>
        <p:spPr>
          <a:xfrm>
            <a:off x="-550" y="6629400"/>
            <a:ext cx="693475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a:solidFill>
                  <a:srgbClr val="0F243E"/>
                </a:solidFill>
                <a:latin typeface="Twentieth Century"/>
                <a:ea typeface="Twentieth Century"/>
                <a:cs typeface="Twentieth Century"/>
                <a:sym typeface="Twentieth Century"/>
              </a:rPr>
              <a:t>© 2016 The Regents of the University of California. All Rights Reserved.. Please do not reprint without permission. Naledi.saul@ucsf.edu</a:t>
            </a:r>
            <a:endParaRPr sz="1000" b="0" i="1">
              <a:solidFill>
                <a:srgbClr val="0F243E"/>
              </a:solidFill>
              <a:latin typeface="Twentieth Century"/>
              <a:ea typeface="Twentieth Century"/>
              <a:cs typeface="Twentieth Century"/>
              <a:sym typeface="Twentieth Century"/>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51"/>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1"/>
          <p:cNvSpPr txBox="1">
            <a:spLocks noGrp="1"/>
          </p:cNvSpPr>
          <p:nvPr>
            <p:ph type="ftr" idx="11"/>
          </p:nvPr>
        </p:nvSpPr>
        <p:spPr>
          <a:xfrm>
            <a:off x="0" y="6314258"/>
            <a:ext cx="54210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70" name="Google Shape;70;p51"/>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1">
                <a:solidFill>
                  <a:srgbClr val="FFFFFF"/>
                </a:solidFill>
                <a:latin typeface="Twentieth Century"/>
                <a:ea typeface="Twentieth Century"/>
                <a:cs typeface="Twentieth Century"/>
                <a:sym typeface="Twentieth Century"/>
              </a:defRPr>
            </a:lvl1pPr>
            <a:lvl2pPr marL="0" marR="0" lvl="1" indent="0" algn="ctr">
              <a:spcBef>
                <a:spcPts val="0"/>
              </a:spcBef>
              <a:spcAft>
                <a:spcPts val="0"/>
              </a:spcAft>
              <a:buNone/>
              <a:defRPr sz="1200" b="1">
                <a:solidFill>
                  <a:srgbClr val="FFFFFF"/>
                </a:solidFill>
                <a:latin typeface="Twentieth Century"/>
                <a:ea typeface="Twentieth Century"/>
                <a:cs typeface="Twentieth Century"/>
                <a:sym typeface="Twentieth Century"/>
              </a:defRPr>
            </a:lvl2pPr>
            <a:lvl3pPr marL="0" marR="0" lvl="2" indent="0" algn="ctr">
              <a:spcBef>
                <a:spcPts val="0"/>
              </a:spcBef>
              <a:spcAft>
                <a:spcPts val="0"/>
              </a:spcAft>
              <a:buNone/>
              <a:defRPr sz="1200" b="1">
                <a:solidFill>
                  <a:srgbClr val="FFFFFF"/>
                </a:solidFill>
                <a:latin typeface="Twentieth Century"/>
                <a:ea typeface="Twentieth Century"/>
                <a:cs typeface="Twentieth Century"/>
                <a:sym typeface="Twentieth Century"/>
              </a:defRPr>
            </a:lvl3pPr>
            <a:lvl4pPr marL="0" marR="0" lvl="3" indent="0" algn="ctr">
              <a:spcBef>
                <a:spcPts val="0"/>
              </a:spcBef>
              <a:spcAft>
                <a:spcPts val="0"/>
              </a:spcAft>
              <a:buNone/>
              <a:defRPr sz="1200" b="1">
                <a:solidFill>
                  <a:srgbClr val="FFFFFF"/>
                </a:solidFill>
                <a:latin typeface="Twentieth Century"/>
                <a:ea typeface="Twentieth Century"/>
                <a:cs typeface="Twentieth Century"/>
                <a:sym typeface="Twentieth Century"/>
              </a:defRPr>
            </a:lvl4pPr>
            <a:lvl5pPr marL="0" marR="0" lvl="4" indent="0" algn="ctr">
              <a:spcBef>
                <a:spcPts val="0"/>
              </a:spcBef>
              <a:spcAft>
                <a:spcPts val="0"/>
              </a:spcAft>
              <a:buNone/>
              <a:defRPr sz="1200" b="1">
                <a:solidFill>
                  <a:srgbClr val="FFFFFF"/>
                </a:solidFill>
                <a:latin typeface="Twentieth Century"/>
                <a:ea typeface="Twentieth Century"/>
                <a:cs typeface="Twentieth Century"/>
                <a:sym typeface="Twentieth Century"/>
              </a:defRPr>
            </a:lvl5pPr>
            <a:lvl6pPr marL="0" marR="0" lvl="5" indent="0" algn="ctr">
              <a:spcBef>
                <a:spcPts val="0"/>
              </a:spcBef>
              <a:spcAft>
                <a:spcPts val="0"/>
              </a:spcAft>
              <a:buNone/>
              <a:defRPr sz="1200" b="1">
                <a:solidFill>
                  <a:srgbClr val="FFFFFF"/>
                </a:solidFill>
                <a:latin typeface="Twentieth Century"/>
                <a:ea typeface="Twentieth Century"/>
                <a:cs typeface="Twentieth Century"/>
                <a:sym typeface="Twentieth Century"/>
              </a:defRPr>
            </a:lvl6pPr>
            <a:lvl7pPr marL="0" marR="0" lvl="6" indent="0" algn="ctr">
              <a:spcBef>
                <a:spcPts val="0"/>
              </a:spcBef>
              <a:spcAft>
                <a:spcPts val="0"/>
              </a:spcAft>
              <a:buNone/>
              <a:defRPr sz="1200" b="1">
                <a:solidFill>
                  <a:srgbClr val="FFFFFF"/>
                </a:solidFill>
                <a:latin typeface="Twentieth Century"/>
                <a:ea typeface="Twentieth Century"/>
                <a:cs typeface="Twentieth Century"/>
                <a:sym typeface="Twentieth Century"/>
              </a:defRPr>
            </a:lvl7pPr>
            <a:lvl8pPr marL="0" marR="0" lvl="7" indent="0" algn="ctr">
              <a:spcBef>
                <a:spcPts val="0"/>
              </a:spcBef>
              <a:spcAft>
                <a:spcPts val="0"/>
              </a:spcAft>
              <a:buNone/>
              <a:defRPr sz="1200" b="1">
                <a:solidFill>
                  <a:srgbClr val="FFFFFF"/>
                </a:solidFill>
                <a:latin typeface="Twentieth Century"/>
                <a:ea typeface="Twentieth Century"/>
                <a:cs typeface="Twentieth Century"/>
                <a:sym typeface="Twentieth Century"/>
              </a:defRPr>
            </a:lvl8pPr>
            <a:lvl9pPr marL="0" marR="0" lvl="8" indent="0" algn="ctr">
              <a:spcBef>
                <a:spcPts val="0"/>
              </a:spcBef>
              <a:spcAft>
                <a:spcPts val="0"/>
              </a:spcAft>
              <a:buNone/>
              <a:defRPr sz="12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71" name="Google Shape;71;p51"/>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rm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51"/>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100000" sy="100000" flip="none" algn="tl"/>
        </a:blipFill>
        <a:effectLst/>
      </p:bgPr>
    </p:bg>
    <p:spTree>
      <p:nvGrpSpPr>
        <p:cNvPr id="1" name="Shape 73"/>
        <p:cNvGrpSpPr/>
        <p:nvPr/>
      </p:nvGrpSpPr>
      <p:grpSpPr>
        <a:xfrm>
          <a:off x="0" y="0"/>
          <a:ext cx="0" cy="0"/>
          <a:chOff x="0" y="0"/>
          <a:chExt cx="0" cy="0"/>
        </a:xfrm>
      </p:grpSpPr>
      <p:sp>
        <p:nvSpPr>
          <p:cNvPr id="74" name="Google Shape;74;p52"/>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5" name="Google Shape;75;p52"/>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76" name="Google Shape;76;p52"/>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77" name="Google Shape;77;p52"/>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78" name="Google Shape;78;p52"/>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2"/>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80" name="Google Shape;80;p52"/>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2"/>
          <p:cNvSpPr txBox="1">
            <a:spLocks noGrp="1"/>
          </p:cNvSpPr>
          <p:nvPr>
            <p:ph type="sldNum" idx="12"/>
          </p:nvPr>
        </p:nvSpPr>
        <p:spPr>
          <a:xfrm>
            <a:off x="0" y="4667249"/>
            <a:ext cx="1447800" cy="663578"/>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2800" b="1">
                <a:solidFill>
                  <a:srgbClr val="FFFFFF"/>
                </a:solidFill>
                <a:latin typeface="Twentieth Century"/>
                <a:ea typeface="Twentieth Century"/>
                <a:cs typeface="Twentieth Century"/>
                <a:sym typeface="Twentieth Century"/>
              </a:defRPr>
            </a:lvl1pPr>
            <a:lvl2pPr marL="0" marR="0" lvl="1" indent="0" algn="ctr">
              <a:spcBef>
                <a:spcPts val="0"/>
              </a:spcBef>
              <a:spcAft>
                <a:spcPts val="0"/>
              </a:spcAft>
              <a:buNone/>
              <a:defRPr sz="2800" b="1">
                <a:solidFill>
                  <a:srgbClr val="FFFFFF"/>
                </a:solidFill>
                <a:latin typeface="Twentieth Century"/>
                <a:ea typeface="Twentieth Century"/>
                <a:cs typeface="Twentieth Century"/>
                <a:sym typeface="Twentieth Century"/>
              </a:defRPr>
            </a:lvl2pPr>
            <a:lvl3pPr marL="0" marR="0" lvl="2" indent="0" algn="ctr">
              <a:spcBef>
                <a:spcPts val="0"/>
              </a:spcBef>
              <a:spcAft>
                <a:spcPts val="0"/>
              </a:spcAft>
              <a:buNone/>
              <a:defRPr sz="2800" b="1">
                <a:solidFill>
                  <a:srgbClr val="FFFFFF"/>
                </a:solidFill>
                <a:latin typeface="Twentieth Century"/>
                <a:ea typeface="Twentieth Century"/>
                <a:cs typeface="Twentieth Century"/>
                <a:sym typeface="Twentieth Century"/>
              </a:defRPr>
            </a:lvl3pPr>
            <a:lvl4pPr marL="0" marR="0" lvl="3" indent="0" algn="ctr">
              <a:spcBef>
                <a:spcPts val="0"/>
              </a:spcBef>
              <a:spcAft>
                <a:spcPts val="0"/>
              </a:spcAft>
              <a:buNone/>
              <a:defRPr sz="2800" b="1">
                <a:solidFill>
                  <a:srgbClr val="FFFFFF"/>
                </a:solidFill>
                <a:latin typeface="Twentieth Century"/>
                <a:ea typeface="Twentieth Century"/>
                <a:cs typeface="Twentieth Century"/>
                <a:sym typeface="Twentieth Century"/>
              </a:defRPr>
            </a:lvl4pPr>
            <a:lvl5pPr marL="0" marR="0" lvl="4" indent="0" algn="ctr">
              <a:spcBef>
                <a:spcPts val="0"/>
              </a:spcBef>
              <a:spcAft>
                <a:spcPts val="0"/>
              </a:spcAft>
              <a:buNone/>
              <a:defRPr sz="2800" b="1">
                <a:solidFill>
                  <a:srgbClr val="FFFFFF"/>
                </a:solidFill>
                <a:latin typeface="Twentieth Century"/>
                <a:ea typeface="Twentieth Century"/>
                <a:cs typeface="Twentieth Century"/>
                <a:sym typeface="Twentieth Century"/>
              </a:defRPr>
            </a:lvl5pPr>
            <a:lvl6pPr marL="0" marR="0" lvl="5" indent="0" algn="ctr">
              <a:spcBef>
                <a:spcPts val="0"/>
              </a:spcBef>
              <a:spcAft>
                <a:spcPts val="0"/>
              </a:spcAft>
              <a:buNone/>
              <a:defRPr sz="2800" b="1">
                <a:solidFill>
                  <a:srgbClr val="FFFFFF"/>
                </a:solidFill>
                <a:latin typeface="Twentieth Century"/>
                <a:ea typeface="Twentieth Century"/>
                <a:cs typeface="Twentieth Century"/>
                <a:sym typeface="Twentieth Century"/>
              </a:defRPr>
            </a:lvl6pPr>
            <a:lvl7pPr marL="0" marR="0" lvl="6" indent="0" algn="ctr">
              <a:spcBef>
                <a:spcPts val="0"/>
              </a:spcBef>
              <a:spcAft>
                <a:spcPts val="0"/>
              </a:spcAft>
              <a:buNone/>
              <a:defRPr sz="2800" b="1">
                <a:solidFill>
                  <a:srgbClr val="FFFFFF"/>
                </a:solidFill>
                <a:latin typeface="Twentieth Century"/>
                <a:ea typeface="Twentieth Century"/>
                <a:cs typeface="Twentieth Century"/>
                <a:sym typeface="Twentieth Century"/>
              </a:defRPr>
            </a:lvl7pPr>
            <a:lvl8pPr marL="0" marR="0" lvl="7" indent="0" algn="ctr">
              <a:spcBef>
                <a:spcPts val="0"/>
              </a:spcBef>
              <a:spcAft>
                <a:spcPts val="0"/>
              </a:spcAft>
              <a:buNone/>
              <a:defRPr sz="2800" b="1">
                <a:solidFill>
                  <a:srgbClr val="FFFFFF"/>
                </a:solidFill>
                <a:latin typeface="Twentieth Century"/>
                <a:ea typeface="Twentieth Century"/>
                <a:cs typeface="Twentieth Century"/>
                <a:sym typeface="Twentieth Century"/>
              </a:defRPr>
            </a:lvl8pPr>
            <a:lvl9pPr marL="0" marR="0" lvl="8" indent="0" algn="ctr">
              <a:spcBef>
                <a:spcPts val="0"/>
              </a:spcBef>
              <a:spcAft>
                <a:spcPts val="0"/>
              </a:spcAft>
              <a:buNone/>
              <a:defRPr sz="28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82" name="Google Shape;82;p52"/>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83" name="Google Shape;83;p52"/>
          <p:cNvSpPr>
            <a:spLocks noGrp="1"/>
          </p:cNvSpPr>
          <p:nvPr>
            <p:ph type="pic" idx="2"/>
          </p:nvPr>
        </p:nvSpPr>
        <p:spPr>
          <a:xfrm>
            <a:off x="1560576" y="0"/>
            <a:ext cx="7583424" cy="4568952"/>
          </a:xfrm>
          <a:prstGeom prst="rect">
            <a:avLst/>
          </a:prstGeom>
          <a:solidFill>
            <a:srgbClr val="CFD7E7"/>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43"/>
          <p:cNvSpPr/>
          <p:nvPr/>
        </p:nvSpPr>
        <p:spPr>
          <a:xfrm>
            <a:off x="0" y="1514064"/>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3" name="Google Shape;13;p43"/>
          <p:cNvSpPr/>
          <p:nvPr/>
        </p:nvSpPr>
        <p:spPr>
          <a:xfrm>
            <a:off x="0" y="1256858"/>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4" name="Google Shape;14;p43"/>
          <p:cNvSpPr/>
          <p:nvPr/>
        </p:nvSpPr>
        <p:spPr>
          <a:xfrm>
            <a:off x="578898" y="1256858"/>
            <a:ext cx="8649580" cy="2286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5" name="Google Shape;15;p43"/>
          <p:cNvSpPr txBox="1">
            <a:spLocks noGrp="1"/>
          </p:cNvSpPr>
          <p:nvPr>
            <p:ph type="sldNum" idx="12"/>
          </p:nvPr>
        </p:nvSpPr>
        <p:spPr>
          <a:xfrm>
            <a:off x="0" y="1225618"/>
            <a:ext cx="533400" cy="244476"/>
          </a:xfrm>
          <a:prstGeom prst="rect">
            <a:avLst/>
          </a:prstGeom>
          <a:solidFill>
            <a:schemeClr val="accent3"/>
          </a:solid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b="1" i="0" u="none" strike="noStrike" cap="none">
                <a:solidFill>
                  <a:srgbClr val="FFFFFF"/>
                </a:solidFill>
                <a:latin typeface="Twentieth Century"/>
                <a:ea typeface="Twentieth Century"/>
                <a:cs typeface="Twentieth Century"/>
                <a:sym typeface="Twentieth Century"/>
              </a:defRPr>
            </a:lvl1pPr>
            <a:lvl2pPr marL="0" marR="0" lvl="1" indent="0" algn="ctr" rtl="0">
              <a:spcBef>
                <a:spcPts val="0"/>
              </a:spcBef>
              <a:spcAft>
                <a:spcPts val="0"/>
              </a:spcAft>
              <a:buNone/>
              <a:defRPr sz="1200" b="1" i="0" u="none" strike="noStrike" cap="none">
                <a:solidFill>
                  <a:srgbClr val="FFFFFF"/>
                </a:solidFill>
                <a:latin typeface="Twentieth Century"/>
                <a:ea typeface="Twentieth Century"/>
                <a:cs typeface="Twentieth Century"/>
                <a:sym typeface="Twentieth Century"/>
              </a:defRPr>
            </a:lvl2pPr>
            <a:lvl3pPr marL="0" marR="0" lvl="2" indent="0" algn="ctr" rtl="0">
              <a:spcBef>
                <a:spcPts val="0"/>
              </a:spcBef>
              <a:spcAft>
                <a:spcPts val="0"/>
              </a:spcAft>
              <a:buNone/>
              <a:defRPr sz="1200" b="1" i="0" u="none" strike="noStrike" cap="none">
                <a:solidFill>
                  <a:srgbClr val="FFFFFF"/>
                </a:solidFill>
                <a:latin typeface="Twentieth Century"/>
                <a:ea typeface="Twentieth Century"/>
                <a:cs typeface="Twentieth Century"/>
                <a:sym typeface="Twentieth Century"/>
              </a:defRPr>
            </a:lvl3pPr>
            <a:lvl4pPr marL="0" marR="0" lvl="3" indent="0" algn="ctr" rtl="0">
              <a:spcBef>
                <a:spcPts val="0"/>
              </a:spcBef>
              <a:spcAft>
                <a:spcPts val="0"/>
              </a:spcAft>
              <a:buNone/>
              <a:defRPr sz="1200" b="1" i="0" u="none" strike="noStrike" cap="none">
                <a:solidFill>
                  <a:srgbClr val="FFFFFF"/>
                </a:solidFill>
                <a:latin typeface="Twentieth Century"/>
                <a:ea typeface="Twentieth Century"/>
                <a:cs typeface="Twentieth Century"/>
                <a:sym typeface="Twentieth Century"/>
              </a:defRPr>
            </a:lvl4pPr>
            <a:lvl5pPr marL="0" marR="0" lvl="4" indent="0" algn="ctr" rtl="0">
              <a:spcBef>
                <a:spcPts val="0"/>
              </a:spcBef>
              <a:spcAft>
                <a:spcPts val="0"/>
              </a:spcAft>
              <a:buNone/>
              <a:defRPr sz="1200" b="1" i="0" u="none" strike="noStrike" cap="none">
                <a:solidFill>
                  <a:srgbClr val="FFFFFF"/>
                </a:solidFill>
                <a:latin typeface="Twentieth Century"/>
                <a:ea typeface="Twentieth Century"/>
                <a:cs typeface="Twentieth Century"/>
                <a:sym typeface="Twentieth Century"/>
              </a:defRPr>
            </a:lvl5pPr>
            <a:lvl6pPr marL="0" marR="0" lvl="5" indent="0" algn="ctr" rtl="0">
              <a:spcBef>
                <a:spcPts val="0"/>
              </a:spcBef>
              <a:spcAft>
                <a:spcPts val="0"/>
              </a:spcAft>
              <a:buNone/>
              <a:defRPr sz="1200" b="1" i="0" u="none" strike="noStrike" cap="none">
                <a:solidFill>
                  <a:srgbClr val="FFFFFF"/>
                </a:solidFill>
                <a:latin typeface="Twentieth Century"/>
                <a:ea typeface="Twentieth Century"/>
                <a:cs typeface="Twentieth Century"/>
                <a:sym typeface="Twentieth Century"/>
              </a:defRPr>
            </a:lvl6pPr>
            <a:lvl7pPr marL="0" marR="0" lvl="6" indent="0" algn="ctr" rtl="0">
              <a:spcBef>
                <a:spcPts val="0"/>
              </a:spcBef>
              <a:spcAft>
                <a:spcPts val="0"/>
              </a:spcAft>
              <a:buNone/>
              <a:defRPr sz="1200" b="1" i="0" u="none" strike="noStrike" cap="none">
                <a:solidFill>
                  <a:srgbClr val="FFFFFF"/>
                </a:solidFill>
                <a:latin typeface="Twentieth Century"/>
                <a:ea typeface="Twentieth Century"/>
                <a:cs typeface="Twentieth Century"/>
                <a:sym typeface="Twentieth Century"/>
              </a:defRPr>
            </a:lvl7pPr>
            <a:lvl8pPr marL="0" marR="0" lvl="7" indent="0" algn="ctr" rtl="0">
              <a:spcBef>
                <a:spcPts val="0"/>
              </a:spcBef>
              <a:spcAft>
                <a:spcPts val="0"/>
              </a:spcAft>
              <a:buNone/>
              <a:defRPr sz="1200" b="1" i="0" u="none" strike="noStrike" cap="none">
                <a:solidFill>
                  <a:srgbClr val="FFFFFF"/>
                </a:solidFill>
                <a:latin typeface="Twentieth Century"/>
                <a:ea typeface="Twentieth Century"/>
                <a:cs typeface="Twentieth Century"/>
                <a:sym typeface="Twentieth Century"/>
              </a:defRPr>
            </a:lvl8pPr>
            <a:lvl9pPr marL="0" marR="0" lvl="8" indent="0" algn="ctr" rtl="0">
              <a:spcBef>
                <a:spcPts val="0"/>
              </a:spcBef>
              <a:spcAft>
                <a:spcPts val="0"/>
              </a:spcAft>
              <a:buNone/>
              <a:defRPr sz="12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6" name="Google Shape;16;p43"/>
          <p:cNvSpPr/>
          <p:nvPr/>
        </p:nvSpPr>
        <p:spPr>
          <a:xfrm>
            <a:off x="-23304" y="-48696"/>
            <a:ext cx="9251782" cy="1267896"/>
          </a:xfrm>
          <a:prstGeom prst="rect">
            <a:avLst/>
          </a:prstGeom>
          <a:solidFill>
            <a:srgbClr val="0F2746"/>
          </a:solidFill>
          <a:ln w="100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7" name="Google Shape;17;p43"/>
          <p:cNvSpPr txBox="1">
            <a:spLocks noGrp="1"/>
          </p:cNvSpPr>
          <p:nvPr>
            <p:ph type="dt" idx="10"/>
          </p:nvPr>
        </p:nvSpPr>
        <p:spPr>
          <a:xfrm>
            <a:off x="685800" y="6356350"/>
            <a:ext cx="4724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rgbClr val="7F7F7F"/>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
          <p:cNvSpPr/>
          <p:nvPr/>
        </p:nvSpPr>
        <p:spPr>
          <a:xfrm>
            <a:off x="76200" y="228600"/>
            <a:ext cx="5943600" cy="4953000"/>
          </a:xfrm>
          <a:prstGeom prst="rect">
            <a:avLst/>
          </a:prstGeom>
          <a:solidFill>
            <a:srgbClr val="0F2646"/>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03" name="Google Shape;203;p1"/>
          <p:cNvSpPr txBox="1"/>
          <p:nvPr/>
        </p:nvSpPr>
        <p:spPr>
          <a:xfrm>
            <a:off x="278592" y="433098"/>
            <a:ext cx="4598100" cy="3694200"/>
          </a:xfrm>
          <a:prstGeom prst="rect">
            <a:avLst/>
          </a:prstGeom>
          <a:solidFill>
            <a:schemeClr val="lt1">
              <a:alpha val="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900" b="0" i="0" u="none" strike="noStrike" cap="none">
                <a:solidFill>
                  <a:schemeClr val="lt1"/>
                </a:solidFill>
                <a:latin typeface="Helvetica Neue"/>
                <a:ea typeface="Helvetica Neue"/>
                <a:cs typeface="Helvetica Neue"/>
                <a:sym typeface="Helvetica Neue"/>
              </a:rPr>
              <a:t>Mastering the Art </a:t>
            </a:r>
            <a:endParaRPr sz="1300"/>
          </a:p>
          <a:p>
            <a:pPr marL="0" marR="0" lvl="0" indent="0" algn="l" rtl="0">
              <a:spcBef>
                <a:spcPts val="0"/>
              </a:spcBef>
              <a:spcAft>
                <a:spcPts val="0"/>
              </a:spcAft>
              <a:buNone/>
            </a:pPr>
            <a:r>
              <a:rPr lang="en-US" sz="3900">
                <a:solidFill>
                  <a:schemeClr val="lt1"/>
                </a:solidFill>
                <a:latin typeface="Helvetica Neue"/>
                <a:ea typeface="Helvetica Neue"/>
                <a:cs typeface="Helvetica Neue"/>
                <a:sym typeface="Helvetica Neue"/>
              </a:rPr>
              <a:t>of Uncomfortability:</a:t>
            </a:r>
            <a:endParaRPr sz="1300"/>
          </a:p>
          <a:p>
            <a:pPr marL="0" marR="0" lvl="0" indent="0" algn="l" rtl="0">
              <a:spcBef>
                <a:spcPts val="0"/>
              </a:spcBef>
              <a:spcAft>
                <a:spcPts val="0"/>
              </a:spcAft>
              <a:buNone/>
            </a:pPr>
            <a:endParaRPr sz="39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39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en-US" sz="3900" b="1">
                <a:solidFill>
                  <a:schemeClr val="lt1"/>
                </a:solidFill>
                <a:latin typeface="Helvetica Neue"/>
                <a:ea typeface="Helvetica Neue"/>
                <a:cs typeface="Helvetica Neue"/>
                <a:sym typeface="Helvetica Neue"/>
              </a:rPr>
              <a:t>Networking Edition</a:t>
            </a:r>
            <a:endParaRPr sz="3900" b="1">
              <a:solidFill>
                <a:schemeClr val="lt1"/>
              </a:solidFill>
              <a:latin typeface="Helvetica Neue"/>
              <a:ea typeface="Helvetica Neue"/>
              <a:cs typeface="Helvetica Neue"/>
              <a:sym typeface="Helvetica Neue"/>
            </a:endParaRPr>
          </a:p>
        </p:txBody>
      </p:sp>
      <p:pic>
        <p:nvPicPr>
          <p:cNvPr id="204" name="Google Shape;204;p1"/>
          <p:cNvPicPr preferRelativeResize="0"/>
          <p:nvPr/>
        </p:nvPicPr>
        <p:blipFill rotWithShape="1">
          <a:blip r:embed="rId3">
            <a:alphaModFix/>
          </a:blip>
          <a:srcRect/>
          <a:stretch/>
        </p:blipFill>
        <p:spPr>
          <a:xfrm>
            <a:off x="206421" y="5747220"/>
            <a:ext cx="535102" cy="790182"/>
          </a:xfrm>
          <a:prstGeom prst="rect">
            <a:avLst/>
          </a:prstGeom>
          <a:noFill/>
          <a:ln w="9525" cap="flat" cmpd="sng">
            <a:solidFill>
              <a:schemeClr val="lt1"/>
            </a:solidFill>
            <a:prstDash val="solid"/>
            <a:round/>
            <a:headEnd type="none" w="sm" len="sm"/>
            <a:tailEnd type="none" w="sm" len="sm"/>
          </a:ln>
        </p:spPr>
      </p:pic>
      <p:pic>
        <p:nvPicPr>
          <p:cNvPr id="205" name="Google Shape;205;p1"/>
          <p:cNvPicPr preferRelativeResize="0"/>
          <p:nvPr/>
        </p:nvPicPr>
        <p:blipFill rotWithShape="1">
          <a:blip r:embed="rId4">
            <a:alphaModFix/>
          </a:blip>
          <a:srcRect/>
          <a:stretch/>
        </p:blipFill>
        <p:spPr>
          <a:xfrm>
            <a:off x="3165151" y="5715000"/>
            <a:ext cx="873449" cy="889622"/>
          </a:xfrm>
          <a:prstGeom prst="rect">
            <a:avLst/>
          </a:prstGeom>
          <a:noFill/>
          <a:ln w="9525" cap="flat" cmpd="sng">
            <a:solidFill>
              <a:schemeClr val="lt1"/>
            </a:solidFill>
            <a:prstDash val="solid"/>
            <a:round/>
            <a:headEnd type="none" w="sm" len="sm"/>
            <a:tailEnd type="none" w="sm" len="sm"/>
          </a:ln>
        </p:spPr>
      </p:pic>
      <p:grpSp>
        <p:nvGrpSpPr>
          <p:cNvPr id="206" name="Google Shape;206;p1"/>
          <p:cNvGrpSpPr/>
          <p:nvPr/>
        </p:nvGrpSpPr>
        <p:grpSpPr>
          <a:xfrm>
            <a:off x="838198" y="5824692"/>
            <a:ext cx="2209800" cy="692788"/>
            <a:chOff x="4244092" y="4112258"/>
            <a:chExt cx="1578270" cy="668077"/>
          </a:xfrm>
        </p:grpSpPr>
        <p:sp>
          <p:nvSpPr>
            <p:cNvPr id="207" name="Google Shape;207;p1"/>
            <p:cNvSpPr/>
            <p:nvPr/>
          </p:nvSpPr>
          <p:spPr>
            <a:xfrm>
              <a:off x="4244092" y="4122766"/>
              <a:ext cx="1533944" cy="657569"/>
            </a:xfrm>
            <a:prstGeom prst="rect">
              <a:avLst/>
            </a:prstGeom>
            <a:solidFill>
              <a:schemeClr val="lt1"/>
            </a:solidFill>
            <a:ln w="10000" cap="flat" cmpd="sng">
              <a:solidFill>
                <a:schemeClr val="l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pic>
          <p:nvPicPr>
            <p:cNvPr id="208" name="Google Shape;208;p1"/>
            <p:cNvPicPr preferRelativeResize="0"/>
            <p:nvPr/>
          </p:nvPicPr>
          <p:blipFill rotWithShape="1">
            <a:blip r:embed="rId5">
              <a:alphaModFix/>
            </a:blip>
            <a:srcRect/>
            <a:stretch/>
          </p:blipFill>
          <p:spPr>
            <a:xfrm>
              <a:off x="4288418" y="4112258"/>
              <a:ext cx="1533944" cy="646332"/>
            </a:xfrm>
            <a:prstGeom prst="rect">
              <a:avLst/>
            </a:prstGeom>
            <a:noFill/>
            <a:ln>
              <a:noFill/>
            </a:ln>
          </p:spPr>
        </p:pic>
      </p:grpSp>
      <p:sp>
        <p:nvSpPr>
          <p:cNvPr id="209" name="Google Shape;209;p1"/>
          <p:cNvSpPr txBox="1"/>
          <p:nvPr/>
        </p:nvSpPr>
        <p:spPr>
          <a:xfrm>
            <a:off x="278592" y="4518449"/>
            <a:ext cx="3886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Helvetica Neue"/>
                <a:ea typeface="Helvetica Neue"/>
                <a:cs typeface="Helvetica Neue"/>
                <a:sym typeface="Helvetica Neue"/>
              </a:rPr>
              <a:t>Naledi Saul</a:t>
            </a:r>
            <a:endParaRPr/>
          </a:p>
          <a:p>
            <a:pPr marL="0" marR="0" lvl="0" indent="0" algn="l" rtl="0">
              <a:spcBef>
                <a:spcPts val="0"/>
              </a:spcBef>
              <a:spcAft>
                <a:spcPts val="0"/>
              </a:spcAft>
              <a:buNone/>
            </a:pPr>
            <a:r>
              <a:rPr lang="en-US" sz="1400" b="1">
                <a:solidFill>
                  <a:schemeClr val="lt1"/>
                </a:solidFill>
                <a:latin typeface="Helvetica Neue"/>
                <a:ea typeface="Helvetica Neue"/>
                <a:cs typeface="Helvetica Neue"/>
                <a:sym typeface="Helvetica Neue"/>
              </a:rPr>
              <a:t>Jays</a:t>
            </a:r>
            <a:r>
              <a:rPr lang="en-US" b="1">
                <a:solidFill>
                  <a:schemeClr val="lt1"/>
                </a:solidFill>
                <a:latin typeface="Helvetica Neue"/>
                <a:ea typeface="Helvetica Neue"/>
                <a:cs typeface="Helvetica Neue"/>
                <a:sym typeface="Helvetica Neue"/>
              </a:rPr>
              <a:t>ó</a:t>
            </a:r>
            <a:r>
              <a:rPr lang="en-US" sz="1400" b="1">
                <a:solidFill>
                  <a:schemeClr val="lt1"/>
                </a:solidFill>
                <a:latin typeface="Helvetica Neue"/>
                <a:ea typeface="Helvetica Neue"/>
                <a:cs typeface="Helvetica Neue"/>
                <a:sym typeface="Helvetica Neue"/>
              </a:rPr>
              <a:t>n Davidson</a:t>
            </a:r>
            <a:endParaRPr/>
          </a:p>
        </p:txBody>
      </p:sp>
      <p:grpSp>
        <p:nvGrpSpPr>
          <p:cNvPr id="210" name="Google Shape;210;p1"/>
          <p:cNvGrpSpPr/>
          <p:nvPr/>
        </p:nvGrpSpPr>
        <p:grpSpPr>
          <a:xfrm>
            <a:off x="6203605" y="228600"/>
            <a:ext cx="2722304" cy="6476998"/>
            <a:chOff x="6624129" y="-205370"/>
            <a:chExt cx="2362654" cy="6002011"/>
          </a:xfrm>
        </p:grpSpPr>
        <p:pic>
          <p:nvPicPr>
            <p:cNvPr id="211" name="Google Shape;211;p1" descr="shutterstock_379672768.jpg"/>
            <p:cNvPicPr preferRelativeResize="0"/>
            <p:nvPr/>
          </p:nvPicPr>
          <p:blipFill rotWithShape="1">
            <a:blip r:embed="rId6">
              <a:alphaModFix/>
            </a:blip>
            <a:srcRect t="17526" r="41499" b="39504"/>
            <a:stretch/>
          </p:blipFill>
          <p:spPr>
            <a:xfrm>
              <a:off x="6627437" y="1876397"/>
              <a:ext cx="2359346" cy="1767867"/>
            </a:xfrm>
            <a:prstGeom prst="rect">
              <a:avLst/>
            </a:prstGeom>
            <a:noFill/>
            <a:ln w="9525" cap="flat" cmpd="sng">
              <a:solidFill>
                <a:schemeClr val="lt1"/>
              </a:solidFill>
              <a:prstDash val="solid"/>
              <a:round/>
              <a:headEnd type="none" w="sm" len="sm"/>
              <a:tailEnd type="none" w="sm" len="sm"/>
            </a:ln>
          </p:spPr>
        </p:pic>
        <p:pic>
          <p:nvPicPr>
            <p:cNvPr id="212" name="Google Shape;212;p1" descr="A group of people talking&#10;&#10;Description automatically generated with medium confidence"/>
            <p:cNvPicPr preferRelativeResize="0"/>
            <p:nvPr/>
          </p:nvPicPr>
          <p:blipFill rotWithShape="1">
            <a:blip r:embed="rId7">
              <a:alphaModFix/>
            </a:blip>
            <a:srcRect l="16872" r="7151" b="7409"/>
            <a:stretch/>
          </p:blipFill>
          <p:spPr>
            <a:xfrm>
              <a:off x="6624129" y="-205370"/>
              <a:ext cx="2359347" cy="1916834"/>
            </a:xfrm>
            <a:prstGeom prst="rect">
              <a:avLst/>
            </a:prstGeom>
            <a:noFill/>
            <a:ln w="9525" cap="flat" cmpd="sng">
              <a:solidFill>
                <a:schemeClr val="lt1"/>
              </a:solidFill>
              <a:prstDash val="solid"/>
              <a:round/>
              <a:headEnd type="none" w="sm" len="sm"/>
              <a:tailEnd type="none" w="sm" len="sm"/>
            </a:ln>
          </p:spPr>
        </p:pic>
        <p:pic>
          <p:nvPicPr>
            <p:cNvPr id="213" name="Google Shape;213;p1"/>
            <p:cNvPicPr preferRelativeResize="0"/>
            <p:nvPr/>
          </p:nvPicPr>
          <p:blipFill rotWithShape="1">
            <a:blip r:embed="rId8">
              <a:alphaModFix/>
            </a:blip>
            <a:srcRect l="9336" r="12247"/>
            <a:stretch/>
          </p:blipFill>
          <p:spPr>
            <a:xfrm>
              <a:off x="6663809" y="3769885"/>
              <a:ext cx="2319667" cy="2026756"/>
            </a:xfrm>
            <a:prstGeom prst="rect">
              <a:avLst/>
            </a:prstGeom>
            <a:noFill/>
            <a:ln w="9525" cap="flat" cmpd="sng">
              <a:solidFill>
                <a:schemeClr val="lt1"/>
              </a:solidFill>
              <a:prstDash val="solid"/>
              <a:round/>
              <a:headEnd type="none" w="sm" len="sm"/>
              <a:tailEnd type="none" w="sm" len="sm"/>
            </a:ln>
          </p:spPr>
        </p:pic>
      </p:grpSp>
      <p:sp>
        <p:nvSpPr>
          <p:cNvPr id="214" name="Google Shape;214;p1"/>
          <p:cNvSpPr/>
          <p:nvPr/>
        </p:nvSpPr>
        <p:spPr>
          <a:xfrm>
            <a:off x="76200" y="5486400"/>
            <a:ext cx="5943599" cy="1219198"/>
          </a:xfrm>
          <a:prstGeom prst="rect">
            <a:avLst/>
          </a:prstGeom>
          <a:no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pic>
        <p:nvPicPr>
          <p:cNvPr id="215" name="Google Shape;215;p1" descr="UCSF_Sublogo_Career Professional Development_SAA_navy_RGB.png"/>
          <p:cNvPicPr preferRelativeResize="0"/>
          <p:nvPr/>
        </p:nvPicPr>
        <p:blipFill rotWithShape="1">
          <a:blip r:embed="rId9">
            <a:alphaModFix/>
          </a:blip>
          <a:srcRect/>
          <a:stretch/>
        </p:blipFill>
        <p:spPr>
          <a:xfrm>
            <a:off x="4195272" y="6019800"/>
            <a:ext cx="1725569" cy="346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27f1482b2e_2_11"/>
          <p:cNvSpPr txBox="1">
            <a:spLocks noGrp="1"/>
          </p:cNvSpPr>
          <p:nvPr>
            <p:ph type="sldNum" idx="12"/>
          </p:nvPr>
        </p:nvSpPr>
        <p:spPr>
          <a:xfrm>
            <a:off x="0" y="1225618"/>
            <a:ext cx="533400" cy="244500"/>
          </a:xfrm>
          <a:prstGeom prst="rect">
            <a:avLst/>
          </a:prstGeom>
          <a:noFill/>
          <a:ln>
            <a:noFill/>
          </a:ln>
        </p:spPr>
        <p:txBody>
          <a:bodyPr spcFirstLastPara="1" wrap="square" lIns="91425" tIns="45700" rIns="91425" bIns="45700" anchor="ctr" anchorCtr="0">
            <a:normAutofit lnSpcReduction="20000"/>
          </a:bodyPr>
          <a:lstStyle/>
          <a:p>
            <a:pPr marL="0" lvl="0" indent="0" algn="ctr" rtl="0">
              <a:spcBef>
                <a:spcPts val="0"/>
              </a:spcBef>
              <a:spcAft>
                <a:spcPts val="0"/>
              </a:spcAft>
              <a:buNone/>
            </a:pPr>
            <a:fld id="{00000000-1234-1234-1234-123412341234}" type="slidenum">
              <a:rPr lang="en-US"/>
              <a:t>10</a:t>
            </a:fld>
            <a:endParaRPr/>
          </a:p>
        </p:txBody>
      </p:sp>
      <p:sp>
        <p:nvSpPr>
          <p:cNvPr id="402" name="Google Shape;402;g227f1482b2e_2_11"/>
          <p:cNvSpPr txBox="1">
            <a:spLocks noGrp="1"/>
          </p:cNvSpPr>
          <p:nvPr>
            <p:ph type="body" idx="1"/>
          </p:nvPr>
        </p:nvSpPr>
        <p:spPr>
          <a:xfrm>
            <a:off x="4953000" y="1728534"/>
            <a:ext cx="3505200" cy="340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A. Strategies to connect</a:t>
            </a:r>
            <a:endParaRPr/>
          </a:p>
          <a:p>
            <a:pPr marL="0" lvl="0" indent="0" algn="l" rtl="0">
              <a:spcBef>
                <a:spcPts val="70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b="1">
                <a:solidFill>
                  <a:srgbClr val="DE582B"/>
                </a:solidFill>
                <a:latin typeface="Helvetica Neue"/>
                <a:ea typeface="Helvetica Neue"/>
                <a:cs typeface="Helvetica Neue"/>
                <a:sym typeface="Helvetica Neue"/>
              </a:rPr>
              <a:t>B. The etiquette:</a:t>
            </a:r>
            <a:endParaRPr/>
          </a:p>
          <a:p>
            <a:pPr marL="577850" lvl="0" indent="-227012" algn="l" rtl="0">
              <a:spcBef>
                <a:spcPts val="700"/>
              </a:spcBef>
              <a:spcAft>
                <a:spcPts val="0"/>
              </a:spcAft>
              <a:buClr>
                <a:srgbClr val="953734"/>
              </a:buClr>
              <a:buSzPts val="2000"/>
              <a:buFont typeface="Twentieth Century"/>
              <a:buAutoNum type="arabicPeriod"/>
            </a:pPr>
            <a:r>
              <a:rPr lang="en-US" sz="2000" b="1">
                <a:solidFill>
                  <a:srgbClr val="DE582B"/>
                </a:solidFill>
                <a:latin typeface="Helvetica Neue"/>
                <a:ea typeface="Helvetica Neue"/>
                <a:cs typeface="Helvetica Neue"/>
                <a:sym typeface="Helvetica Neue"/>
              </a:rPr>
              <a:t>Start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Maintain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Exit the conversation, gracefully </a:t>
            </a:r>
            <a:endParaRPr/>
          </a:p>
        </p:txBody>
      </p:sp>
      <p:sp>
        <p:nvSpPr>
          <p:cNvPr id="403" name="Google Shape;403;g227f1482b2e_2_11"/>
          <p:cNvSpPr/>
          <p:nvPr/>
        </p:nvSpPr>
        <p:spPr>
          <a:xfrm>
            <a:off x="-1927225" y="-2719388"/>
            <a:ext cx="1842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404" name="Google Shape;404;g227f1482b2e_2_11"/>
          <p:cNvSpPr txBox="1">
            <a:spLocks noGrp="1"/>
          </p:cNvSpPr>
          <p:nvPr>
            <p:ph type="title"/>
          </p:nvPr>
        </p:nvSpPr>
        <p:spPr>
          <a:xfrm>
            <a:off x="0" y="153988"/>
            <a:ext cx="9144000" cy="912900"/>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Agenda: What We’ll Work On Together</a:t>
            </a:r>
            <a:endParaRPr/>
          </a:p>
        </p:txBody>
      </p:sp>
      <p:pic>
        <p:nvPicPr>
          <p:cNvPr id="405" name="Google Shape;405;g227f1482b2e_2_11" descr="shutterstock_379672768.jpg"/>
          <p:cNvPicPr preferRelativeResize="0"/>
          <p:nvPr/>
        </p:nvPicPr>
        <p:blipFill rotWithShape="1">
          <a:blip r:embed="rId3">
            <a:alphaModFix/>
          </a:blip>
          <a:srcRect t="12810" r="43026" b="17903"/>
          <a:stretch/>
        </p:blipFill>
        <p:spPr>
          <a:xfrm>
            <a:off x="531628" y="1969306"/>
            <a:ext cx="3657602" cy="430440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54" ky="144987" algn="tl" rotWithShape="0">
              <a:srgbClr val="000000">
                <a:alpha val="298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29b7eeb07a_0_18"/>
          <p:cNvSpPr txBox="1">
            <a:spLocks noGrp="1"/>
          </p:cNvSpPr>
          <p:nvPr>
            <p:ph type="sldNum" idx="12"/>
          </p:nvPr>
        </p:nvSpPr>
        <p:spPr>
          <a:xfrm>
            <a:off x="0" y="1225618"/>
            <a:ext cx="533400" cy="244500"/>
          </a:xfrm>
          <a:prstGeom prst="rect">
            <a:avLst/>
          </a:prstGeom>
          <a:solidFill>
            <a:srgbClr val="6AA84F"/>
          </a:solidFill>
          <a:ln>
            <a:noFill/>
          </a:ln>
        </p:spPr>
        <p:txBody>
          <a:bodyPr spcFirstLastPara="1" wrap="square" lIns="91425" tIns="45700" rIns="91425" bIns="45700" anchor="ctr" anchorCtr="0">
            <a:normAutofit lnSpcReduction="20000"/>
          </a:bodyPr>
          <a:lstStyle/>
          <a:p>
            <a:pPr marL="0" lvl="0" indent="0" algn="ctr" rtl="0">
              <a:spcBef>
                <a:spcPts val="0"/>
              </a:spcBef>
              <a:spcAft>
                <a:spcPts val="0"/>
              </a:spcAft>
              <a:buNone/>
            </a:pPr>
            <a:fld id="{00000000-1234-1234-1234-123412341234}" type="slidenum">
              <a:rPr lang="en-US"/>
              <a:t>11</a:t>
            </a:fld>
            <a:endParaRPr/>
          </a:p>
        </p:txBody>
      </p:sp>
      <p:sp>
        <p:nvSpPr>
          <p:cNvPr id="412" name="Google Shape;412;g229b7eeb07a_0_18"/>
          <p:cNvSpPr txBox="1">
            <a:spLocks noGrp="1"/>
          </p:cNvSpPr>
          <p:nvPr>
            <p:ph type="body" idx="1"/>
          </p:nvPr>
        </p:nvSpPr>
        <p:spPr>
          <a:xfrm>
            <a:off x="4953000" y="1728534"/>
            <a:ext cx="3505200" cy="340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A. Strategies to connect</a:t>
            </a:r>
            <a:endParaRPr/>
          </a:p>
          <a:p>
            <a:pPr marL="0" lvl="0" indent="0" algn="l" rtl="0">
              <a:spcBef>
                <a:spcPts val="70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B. The etiquette:</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Start the conversation</a:t>
            </a:r>
            <a:endParaRPr/>
          </a:p>
          <a:p>
            <a:pPr marL="577850" lvl="0" indent="-227012" algn="l" rtl="0">
              <a:spcBef>
                <a:spcPts val="700"/>
              </a:spcBef>
              <a:spcAft>
                <a:spcPts val="0"/>
              </a:spcAft>
              <a:buClr>
                <a:srgbClr val="DE582B"/>
              </a:buClr>
              <a:buSzPts val="2000"/>
              <a:buFont typeface="Twentieth Century"/>
              <a:buAutoNum type="arabicPeriod"/>
            </a:pPr>
            <a:r>
              <a:rPr lang="en-US" sz="2000" b="1">
                <a:solidFill>
                  <a:srgbClr val="DE582B"/>
                </a:solidFill>
                <a:latin typeface="Helvetica Neue"/>
                <a:ea typeface="Helvetica Neue"/>
                <a:cs typeface="Helvetica Neue"/>
                <a:sym typeface="Helvetica Neue"/>
              </a:rPr>
              <a:t>Maintain the conversation</a:t>
            </a:r>
            <a:endParaRPr b="1">
              <a:solidFill>
                <a:srgbClr val="DE582B"/>
              </a:solidFill>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Exit the conversation, gracefully </a:t>
            </a:r>
            <a:endParaRPr/>
          </a:p>
        </p:txBody>
      </p:sp>
      <p:sp>
        <p:nvSpPr>
          <p:cNvPr id="413" name="Google Shape;413;g229b7eeb07a_0_18"/>
          <p:cNvSpPr/>
          <p:nvPr/>
        </p:nvSpPr>
        <p:spPr>
          <a:xfrm>
            <a:off x="-1927225" y="-2719388"/>
            <a:ext cx="1842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414" name="Google Shape;414;g229b7eeb07a_0_18"/>
          <p:cNvSpPr txBox="1">
            <a:spLocks noGrp="1"/>
          </p:cNvSpPr>
          <p:nvPr>
            <p:ph type="title"/>
          </p:nvPr>
        </p:nvSpPr>
        <p:spPr>
          <a:xfrm>
            <a:off x="0" y="153988"/>
            <a:ext cx="9144000" cy="912900"/>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Agenda: What We’ll Work On Together</a:t>
            </a:r>
            <a:endParaRPr/>
          </a:p>
        </p:txBody>
      </p:sp>
      <p:pic>
        <p:nvPicPr>
          <p:cNvPr id="415" name="Google Shape;415;g229b7eeb07a_0_18" descr="shutterstock_379672768.jpg"/>
          <p:cNvPicPr preferRelativeResize="0"/>
          <p:nvPr/>
        </p:nvPicPr>
        <p:blipFill rotWithShape="1">
          <a:blip r:embed="rId3">
            <a:alphaModFix/>
          </a:blip>
          <a:srcRect t="12810" r="43026" b="17903"/>
          <a:stretch/>
        </p:blipFill>
        <p:spPr>
          <a:xfrm>
            <a:off x="531628" y="1969306"/>
            <a:ext cx="3657602" cy="430440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54" ky="144987" algn="tl" rotWithShape="0">
              <a:srgbClr val="000000">
                <a:alpha val="298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10" descr="A picture containing person, person, indoor&#10;&#10;Description automatically generated"/>
          <p:cNvPicPr preferRelativeResize="0"/>
          <p:nvPr/>
        </p:nvPicPr>
        <p:blipFill rotWithShape="1">
          <a:blip r:embed="rId3">
            <a:alphaModFix/>
          </a:blip>
          <a:srcRect/>
          <a:stretch/>
        </p:blipFill>
        <p:spPr>
          <a:xfrm>
            <a:off x="2501467" y="4309522"/>
            <a:ext cx="3483865" cy="23225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21" name="Google Shape;421;p10"/>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422" name="Google Shape;422;p10"/>
          <p:cNvSpPr txBox="1">
            <a:spLocks noGrp="1"/>
          </p:cNvSpPr>
          <p:nvPr>
            <p:ph type="title" idx="4294967295"/>
          </p:nvPr>
        </p:nvSpPr>
        <p:spPr>
          <a:xfrm>
            <a:off x="-15240" y="76762"/>
            <a:ext cx="923544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2"/>
              </a:buClr>
              <a:buSzPts val="2600"/>
              <a:buFont typeface="Helvetica Neue"/>
              <a:buNone/>
            </a:pPr>
            <a:r>
              <a:rPr lang="en-US" sz="2600" b="1">
                <a:solidFill>
                  <a:schemeClr val="accent2"/>
                </a:solidFill>
                <a:latin typeface="Helvetica Neue"/>
                <a:ea typeface="Helvetica Neue"/>
                <a:cs typeface="Helvetica Neue"/>
                <a:sym typeface="Helvetica Neue"/>
              </a:rPr>
              <a:t>WARM RELATIONSHIP</a:t>
            </a:r>
            <a:r>
              <a:rPr lang="en-US" sz="2600" b="1">
                <a:solidFill>
                  <a:schemeClr val="dk1"/>
                </a:solidFill>
                <a:latin typeface="Helvetica Neue"/>
                <a:ea typeface="Helvetica Neue"/>
                <a:cs typeface="Helvetica Neue"/>
                <a:sym typeface="Helvetica Neue"/>
              </a:rPr>
              <a:t>: </a:t>
            </a:r>
            <a:r>
              <a:rPr lang="en-US" sz="2600">
                <a:solidFill>
                  <a:schemeClr val="dk1"/>
                </a:solidFill>
                <a:latin typeface="Helvetica Neue"/>
                <a:ea typeface="Helvetica Neue"/>
                <a:cs typeface="Helvetica Neue"/>
                <a:sym typeface="Helvetica Neue"/>
              </a:rPr>
              <a:t>Add </a:t>
            </a:r>
            <a:r>
              <a:rPr lang="en-US" sz="2600" u="sng">
                <a:solidFill>
                  <a:srgbClr val="FF40FF"/>
                </a:solidFill>
                <a:latin typeface="Helvetica Neue"/>
                <a:ea typeface="Helvetica Neue"/>
                <a:cs typeface="Helvetica Neue"/>
                <a:sym typeface="Helvetica Neue"/>
              </a:rPr>
              <a:t>one point</a:t>
            </a:r>
            <a:r>
              <a:rPr lang="en-US" sz="2600">
                <a:solidFill>
                  <a:srgbClr val="FF40FF"/>
                </a:solidFill>
                <a:latin typeface="Helvetica Neue"/>
                <a:ea typeface="Helvetica Neue"/>
                <a:cs typeface="Helvetica Neue"/>
                <a:sym typeface="Helvetica Neue"/>
              </a:rPr>
              <a:t> </a:t>
            </a:r>
            <a:r>
              <a:rPr lang="en-US" sz="2600">
                <a:solidFill>
                  <a:schemeClr val="dk1"/>
                </a:solidFill>
                <a:latin typeface="Helvetica Neue"/>
                <a:ea typeface="Helvetica Neue"/>
                <a:cs typeface="Helvetica Neue"/>
                <a:sym typeface="Helvetica Neue"/>
              </a:rPr>
              <a:t>and</a:t>
            </a:r>
            <a:r>
              <a:rPr lang="en-US" sz="2600">
                <a:latin typeface="Helvetica Neue"/>
                <a:ea typeface="Helvetica Neue"/>
                <a:cs typeface="Helvetica Neue"/>
                <a:sym typeface="Helvetica Neue"/>
              </a:rPr>
              <a:t> </a:t>
            </a:r>
            <a:r>
              <a:rPr lang="en-US" sz="2600" u="sng">
                <a:solidFill>
                  <a:srgbClr val="0432FF"/>
                </a:solidFill>
                <a:latin typeface="Helvetica Neue"/>
                <a:ea typeface="Helvetica Neue"/>
                <a:cs typeface="Helvetica Neue"/>
                <a:sym typeface="Helvetica Neue"/>
              </a:rPr>
              <a:t>one question</a:t>
            </a:r>
            <a:r>
              <a:rPr lang="en-US" sz="2600">
                <a:solidFill>
                  <a:srgbClr val="FA8267"/>
                </a:solidFill>
                <a:latin typeface="Helvetica Neue"/>
                <a:ea typeface="Helvetica Neue"/>
                <a:cs typeface="Helvetica Neue"/>
                <a:sym typeface="Helvetica Neue"/>
              </a:rPr>
              <a:t>. </a:t>
            </a:r>
            <a:br>
              <a:rPr lang="en-US" sz="2600">
                <a:solidFill>
                  <a:srgbClr val="FA8267"/>
                </a:solidFill>
                <a:latin typeface="Helvetica Neue"/>
                <a:ea typeface="Helvetica Neue"/>
                <a:cs typeface="Helvetica Neue"/>
                <a:sym typeface="Helvetica Neue"/>
              </a:rPr>
            </a:br>
            <a:r>
              <a:rPr lang="en-US" sz="2000">
                <a:solidFill>
                  <a:schemeClr val="dk1"/>
                </a:solidFill>
                <a:latin typeface="Helvetica Neue Light"/>
                <a:ea typeface="Helvetica Neue Light"/>
                <a:cs typeface="Helvetica Neue Light"/>
                <a:sym typeface="Helvetica Neue Light"/>
              </a:rPr>
              <a:t>Your goals?</a:t>
            </a:r>
            <a:r>
              <a:rPr lang="en-US" sz="2000">
                <a:solidFill>
                  <a:srgbClr val="000000"/>
                </a:solidFill>
                <a:latin typeface="Helvetica Neue Light"/>
                <a:ea typeface="Helvetica Neue Light"/>
                <a:cs typeface="Helvetica Neue Light"/>
                <a:sym typeface="Helvetica Neue Light"/>
              </a:rPr>
              <a:t> You are concise, informational and end with an invitation (to engage).</a:t>
            </a:r>
            <a:endParaRPr sz="2000">
              <a:solidFill>
                <a:srgbClr val="000000"/>
              </a:solidFill>
              <a:latin typeface="Helvetica Neue Light"/>
              <a:ea typeface="Helvetica Neue Light"/>
              <a:cs typeface="Helvetica Neue Light"/>
              <a:sym typeface="Helvetica Neue Light"/>
            </a:endParaRPr>
          </a:p>
          <a:p>
            <a:pPr marL="0" lvl="0" indent="0" algn="ctr" rtl="0">
              <a:spcBef>
                <a:spcPts val="0"/>
              </a:spcBef>
              <a:spcAft>
                <a:spcPts val="0"/>
              </a:spcAft>
              <a:buClr>
                <a:schemeClr val="accent2"/>
              </a:buClr>
              <a:buSzPts val="2600"/>
              <a:buFont typeface="Helvetica Neue"/>
              <a:buNone/>
            </a:pPr>
            <a:endParaRPr sz="2600">
              <a:solidFill>
                <a:srgbClr val="000000"/>
              </a:solidFill>
              <a:latin typeface="Helvetica Neue Light"/>
              <a:ea typeface="Helvetica Neue Light"/>
              <a:cs typeface="Helvetica Neue Light"/>
              <a:sym typeface="Helvetica Neue Light"/>
            </a:endParaRPr>
          </a:p>
        </p:txBody>
      </p:sp>
      <p:sp>
        <p:nvSpPr>
          <p:cNvPr id="423" name="Google Shape;423;p10"/>
          <p:cNvSpPr/>
          <p:nvPr/>
        </p:nvSpPr>
        <p:spPr>
          <a:xfrm>
            <a:off x="-15240" y="1160429"/>
            <a:ext cx="3391998" cy="838199"/>
          </a:xfrm>
          <a:prstGeom prst="roundRect">
            <a:avLst>
              <a:gd name="adj" fmla="val 10000"/>
            </a:avLst>
          </a:prstGeom>
          <a:solidFill>
            <a:schemeClr val="lt1"/>
          </a:solidFill>
          <a:ln w="9525" cap="flat" cmpd="sng">
            <a:solidFill>
              <a:srgbClr val="FFC000"/>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Tahoma"/>
                <a:ea typeface="Tahoma"/>
                <a:cs typeface="Tahoma"/>
                <a:sym typeface="Tahoma"/>
              </a:rPr>
              <a:t>What do you think of the session program so far?</a:t>
            </a:r>
            <a:endParaRPr sz="1200"/>
          </a:p>
        </p:txBody>
      </p:sp>
      <p:sp>
        <p:nvSpPr>
          <p:cNvPr id="424" name="Google Shape;424;p10"/>
          <p:cNvSpPr/>
          <p:nvPr/>
        </p:nvSpPr>
        <p:spPr>
          <a:xfrm>
            <a:off x="5638800" y="1504950"/>
            <a:ext cx="3391998" cy="1181100"/>
          </a:xfrm>
          <a:prstGeom prst="roundRect">
            <a:avLst>
              <a:gd name="adj" fmla="val 10000"/>
            </a:avLst>
          </a:prstGeom>
          <a:solidFill>
            <a:schemeClr val="lt1"/>
          </a:solidFill>
          <a:ln w="9525" cap="flat" cmpd="sng">
            <a:solidFill>
              <a:srgbClr val="3B5E3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Tahoma"/>
                <a:ea typeface="Tahoma"/>
                <a:cs typeface="Tahoma"/>
                <a:sym typeface="Tahoma"/>
              </a:rPr>
              <a:t>Oh. It’s great</a:t>
            </a:r>
            <a:r>
              <a:rPr lang="en-US" sz="1600">
                <a:solidFill>
                  <a:srgbClr val="FF40FF"/>
                </a:solidFill>
                <a:latin typeface="Tahoma"/>
                <a:ea typeface="Tahoma"/>
                <a:cs typeface="Tahoma"/>
                <a:sym typeface="Tahoma"/>
              </a:rPr>
              <a:t>. I already met two people in biotech, which was my goal for this networking session. </a:t>
            </a:r>
            <a:r>
              <a:rPr lang="en-US" sz="1600">
                <a:solidFill>
                  <a:srgbClr val="0432FF"/>
                </a:solidFill>
                <a:latin typeface="Tahoma"/>
                <a:ea typeface="Tahoma"/>
                <a:cs typeface="Tahoma"/>
                <a:sym typeface="Tahoma"/>
              </a:rPr>
              <a:t>What about you?</a:t>
            </a:r>
            <a:endParaRPr sz="1200"/>
          </a:p>
        </p:txBody>
      </p:sp>
      <p:sp>
        <p:nvSpPr>
          <p:cNvPr id="425" name="Google Shape;425;p10"/>
          <p:cNvSpPr/>
          <p:nvPr/>
        </p:nvSpPr>
        <p:spPr>
          <a:xfrm>
            <a:off x="17795" y="3029092"/>
            <a:ext cx="3391998" cy="1618967"/>
          </a:xfrm>
          <a:prstGeom prst="roundRect">
            <a:avLst>
              <a:gd name="adj" fmla="val 10000"/>
            </a:avLst>
          </a:prstGeom>
          <a:solidFill>
            <a:schemeClr val="lt1"/>
          </a:solidFill>
          <a:ln w="9525" cap="flat" cmpd="sng">
            <a:solidFill>
              <a:srgbClr val="FFC000"/>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Tahoma"/>
                <a:ea typeface="Tahoma"/>
                <a:cs typeface="Tahoma"/>
                <a:sym typeface="Tahoma"/>
              </a:rPr>
              <a:t>Oh, </a:t>
            </a:r>
            <a:r>
              <a:rPr lang="en-US" sz="1600">
                <a:solidFill>
                  <a:srgbClr val="FF40FF"/>
                </a:solidFill>
                <a:latin typeface="Tahoma"/>
                <a:ea typeface="Tahoma"/>
                <a:cs typeface="Tahoma"/>
                <a:sym typeface="Tahoma"/>
              </a:rPr>
              <a:t>I just appreciated the panel - I don’t think I’m ready to meet anyone yet. </a:t>
            </a:r>
            <a:r>
              <a:rPr lang="en-US" sz="1600">
                <a:solidFill>
                  <a:srgbClr val="0432FF"/>
                </a:solidFill>
                <a:latin typeface="Tahoma"/>
                <a:ea typeface="Tahoma"/>
                <a:cs typeface="Tahoma"/>
                <a:sym typeface="Tahoma"/>
              </a:rPr>
              <a:t>What are you inspired to do after attending this session?</a:t>
            </a:r>
            <a:endParaRPr sz="1200"/>
          </a:p>
        </p:txBody>
      </p:sp>
      <p:sp>
        <p:nvSpPr>
          <p:cNvPr id="426" name="Google Shape;426;p10"/>
          <p:cNvSpPr/>
          <p:nvPr/>
        </p:nvSpPr>
        <p:spPr>
          <a:xfrm>
            <a:off x="5638800" y="3581400"/>
            <a:ext cx="3391998" cy="1905000"/>
          </a:xfrm>
          <a:prstGeom prst="roundRect">
            <a:avLst>
              <a:gd name="adj" fmla="val 10000"/>
            </a:avLst>
          </a:prstGeom>
          <a:solidFill>
            <a:schemeClr val="lt1"/>
          </a:solidFill>
          <a:ln w="9525" cap="flat" cmpd="sng">
            <a:solidFill>
              <a:srgbClr val="3B5E3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40FF"/>
                </a:solidFill>
                <a:latin typeface="Tahoma"/>
                <a:ea typeface="Tahoma"/>
                <a:cs typeface="Tahoma"/>
                <a:sym typeface="Tahoma"/>
              </a:rPr>
              <a:t>I’m not sure. I’m thinking of signing up for job alerts from job boards and specific company websites, so I can get potential opportunities pushed out to me. </a:t>
            </a:r>
            <a:r>
              <a:rPr lang="en-US" sz="1600">
                <a:solidFill>
                  <a:srgbClr val="0432FF"/>
                </a:solidFill>
                <a:latin typeface="Tahoma"/>
                <a:ea typeface="Tahoma"/>
                <a:cs typeface="Tahoma"/>
                <a:sym typeface="Tahoma"/>
              </a:rPr>
              <a:t>What will you be doing next?</a:t>
            </a:r>
            <a:endParaRPr sz="1200"/>
          </a:p>
        </p:txBody>
      </p:sp>
      <p:cxnSp>
        <p:nvCxnSpPr>
          <p:cNvPr id="427" name="Google Shape;427;p10"/>
          <p:cNvCxnSpPr/>
          <p:nvPr/>
        </p:nvCxnSpPr>
        <p:spPr>
          <a:xfrm>
            <a:off x="3443008" y="1422400"/>
            <a:ext cx="2007025" cy="503217"/>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05"/>
              </a:srgbClr>
            </a:outerShdw>
          </a:effectLst>
        </p:spPr>
      </p:cxnSp>
      <p:cxnSp>
        <p:nvCxnSpPr>
          <p:cNvPr id="428" name="Google Shape;428;p10"/>
          <p:cNvCxnSpPr/>
          <p:nvPr/>
        </p:nvCxnSpPr>
        <p:spPr>
          <a:xfrm>
            <a:off x="3533484" y="3874283"/>
            <a:ext cx="2007025" cy="503217"/>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05"/>
              </a:srgbClr>
            </a:outerShdw>
          </a:effectLst>
        </p:spPr>
      </p:cxnSp>
      <p:cxnSp>
        <p:nvCxnSpPr>
          <p:cNvPr id="429" name="Google Shape;429;p10"/>
          <p:cNvCxnSpPr/>
          <p:nvPr/>
        </p:nvCxnSpPr>
        <p:spPr>
          <a:xfrm flipH="1">
            <a:off x="3599261" y="2172403"/>
            <a:ext cx="1784522" cy="1209095"/>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05"/>
              </a:srgbClr>
            </a:outerShdw>
          </a:effectLst>
        </p:spPr>
      </p:cxnSp>
      <p:cxnSp>
        <p:nvCxnSpPr>
          <p:cNvPr id="430" name="Google Shape;430;p10"/>
          <p:cNvCxnSpPr/>
          <p:nvPr/>
        </p:nvCxnSpPr>
        <p:spPr>
          <a:xfrm flipH="1">
            <a:off x="3508084" y="4458893"/>
            <a:ext cx="1933873" cy="871271"/>
          </a:xfrm>
          <a:prstGeom prst="straightConnector1">
            <a:avLst/>
          </a:prstGeom>
          <a:noFill/>
          <a:ln w="19050" cap="flat" cmpd="sng">
            <a:solidFill>
              <a:schemeClr val="lt1"/>
            </a:solidFill>
            <a:prstDash val="solid"/>
            <a:round/>
            <a:headEnd type="none" w="sm" len="sm"/>
            <a:tailEnd type="triangle" w="med" len="med"/>
          </a:ln>
          <a:effectLst>
            <a:outerShdw blurRad="38100" dist="30000" dir="5400000" rotWithShape="0">
              <a:srgbClr val="000000">
                <a:alpha val="44705"/>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11" descr="A group of people playing pool&#10;&#10;Description automatically generated"/>
          <p:cNvPicPr preferRelativeResize="0"/>
          <p:nvPr/>
        </p:nvPicPr>
        <p:blipFill rotWithShape="1">
          <a:blip r:embed="rId3">
            <a:alphaModFix/>
          </a:blip>
          <a:srcRect l="17910"/>
          <a:stretch/>
        </p:blipFill>
        <p:spPr>
          <a:xfrm>
            <a:off x="3376758" y="4495636"/>
            <a:ext cx="2814385" cy="22856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36" name="Google Shape;436;p11"/>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437" name="Google Shape;437;p11"/>
          <p:cNvSpPr/>
          <p:nvPr/>
        </p:nvSpPr>
        <p:spPr>
          <a:xfrm>
            <a:off x="5529833" y="2435561"/>
            <a:ext cx="3391998" cy="2620407"/>
          </a:xfrm>
          <a:prstGeom prst="roundRect">
            <a:avLst>
              <a:gd name="adj" fmla="val 10000"/>
            </a:avLst>
          </a:prstGeom>
          <a:solidFill>
            <a:schemeClr val="lt1"/>
          </a:solidFill>
          <a:ln w="9525" cap="flat" cmpd="sng">
            <a:solidFill>
              <a:srgbClr val="76923C"/>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dk1"/>
                </a:solidFill>
                <a:latin typeface="Tahoma"/>
                <a:ea typeface="Tahoma"/>
                <a:cs typeface="Tahoma"/>
                <a:sym typeface="Tahoma"/>
              </a:rPr>
              <a:t>While finishing my Ph.D., as I was writing my dissertation, I worked on refining my policy-career objectives. I boned up on the areas of policy of interest, like pubic health and biosecurity issues, and honed in on a few key questions of contemporary relevance. </a:t>
            </a:r>
            <a:endParaRPr sz="1000"/>
          </a:p>
        </p:txBody>
      </p:sp>
      <p:sp>
        <p:nvSpPr>
          <p:cNvPr id="438" name="Google Shape;438;p11"/>
          <p:cNvSpPr/>
          <p:nvPr/>
        </p:nvSpPr>
        <p:spPr>
          <a:xfrm>
            <a:off x="10160" y="2597252"/>
            <a:ext cx="3391998" cy="1618967"/>
          </a:xfrm>
          <a:prstGeom prst="roundRect">
            <a:avLst>
              <a:gd name="adj" fmla="val 10000"/>
            </a:avLst>
          </a:prstGeom>
          <a:solidFill>
            <a:schemeClr val="lt1"/>
          </a:solidFill>
          <a:ln w="9525" cap="flat" cmpd="sng">
            <a:solidFill>
              <a:srgbClr val="FFC000"/>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rgbClr val="FF40FF"/>
                </a:solidFill>
                <a:latin typeface="Tahoma"/>
                <a:ea typeface="Tahoma"/>
                <a:cs typeface="Tahoma"/>
                <a:sym typeface="Tahoma"/>
              </a:rPr>
              <a:t>That’s helpful to know. I’d like to work on policy issues that are an extension of my research area – like yours, it’s immunology </a:t>
            </a:r>
            <a:r>
              <a:rPr lang="en-US">
                <a:solidFill>
                  <a:srgbClr val="FFC000"/>
                </a:solidFill>
                <a:latin typeface="Tahoma"/>
                <a:ea typeface="Tahoma"/>
                <a:cs typeface="Tahoma"/>
                <a:sym typeface="Tahoma"/>
              </a:rPr>
              <a:t>- </a:t>
            </a:r>
            <a:r>
              <a:rPr lang="en-US">
                <a:solidFill>
                  <a:srgbClr val="0432FF"/>
                </a:solidFill>
                <a:latin typeface="Tahoma"/>
                <a:ea typeface="Tahoma"/>
                <a:cs typeface="Tahoma"/>
                <a:sym typeface="Tahoma"/>
              </a:rPr>
              <a:t>what experience helped you? </a:t>
            </a:r>
            <a:endParaRPr sz="1000"/>
          </a:p>
        </p:txBody>
      </p:sp>
      <p:sp>
        <p:nvSpPr>
          <p:cNvPr id="439" name="Google Shape;439;p11"/>
          <p:cNvSpPr/>
          <p:nvPr/>
        </p:nvSpPr>
        <p:spPr>
          <a:xfrm>
            <a:off x="5529833" y="1314188"/>
            <a:ext cx="3391998" cy="982099"/>
          </a:xfrm>
          <a:prstGeom prst="roundRect">
            <a:avLst>
              <a:gd name="adj" fmla="val 10000"/>
            </a:avLst>
          </a:prstGeom>
          <a:solidFill>
            <a:schemeClr val="lt1"/>
          </a:solidFill>
          <a:ln w="9525" cap="flat" cmpd="sng">
            <a:solidFill>
              <a:srgbClr val="76923C"/>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dk1"/>
                </a:solidFill>
                <a:latin typeface="Tahoma"/>
                <a:ea typeface="Tahoma"/>
                <a:cs typeface="Tahoma"/>
                <a:sym typeface="Tahoma"/>
              </a:rPr>
              <a:t>No. I think for the science part, you need the degree. For the policy, you need experience. </a:t>
            </a:r>
            <a:endParaRPr sz="1000"/>
          </a:p>
        </p:txBody>
      </p:sp>
      <p:cxnSp>
        <p:nvCxnSpPr>
          <p:cNvPr id="440" name="Google Shape;440;p11"/>
          <p:cNvCxnSpPr/>
          <p:nvPr/>
        </p:nvCxnSpPr>
        <p:spPr>
          <a:xfrm>
            <a:off x="3376758" y="1447800"/>
            <a:ext cx="2007025" cy="503217"/>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05"/>
              </a:srgbClr>
            </a:outerShdw>
          </a:effectLst>
        </p:spPr>
      </p:cxnSp>
      <p:cxnSp>
        <p:nvCxnSpPr>
          <p:cNvPr id="441" name="Google Shape;441;p11"/>
          <p:cNvCxnSpPr/>
          <p:nvPr/>
        </p:nvCxnSpPr>
        <p:spPr>
          <a:xfrm>
            <a:off x="3522658" y="3514119"/>
            <a:ext cx="1957242" cy="464762"/>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05"/>
              </a:srgbClr>
            </a:outerShdw>
          </a:effectLst>
        </p:spPr>
      </p:cxnSp>
      <p:cxnSp>
        <p:nvCxnSpPr>
          <p:cNvPr id="442" name="Google Shape;442;p11"/>
          <p:cNvCxnSpPr/>
          <p:nvPr/>
        </p:nvCxnSpPr>
        <p:spPr>
          <a:xfrm flipH="1">
            <a:off x="3599261" y="2172403"/>
            <a:ext cx="1784522" cy="1209095"/>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05"/>
              </a:srgbClr>
            </a:outerShdw>
          </a:effectLst>
        </p:spPr>
      </p:cxnSp>
      <p:cxnSp>
        <p:nvCxnSpPr>
          <p:cNvPr id="443" name="Google Shape;443;p11"/>
          <p:cNvCxnSpPr/>
          <p:nvPr/>
        </p:nvCxnSpPr>
        <p:spPr>
          <a:xfrm flipH="1">
            <a:off x="3490425" y="4094275"/>
            <a:ext cx="1985700" cy="831900"/>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05"/>
              </a:srgbClr>
            </a:outerShdw>
          </a:effectLst>
        </p:spPr>
      </p:cxnSp>
      <p:sp>
        <p:nvSpPr>
          <p:cNvPr id="444" name="Google Shape;444;p11"/>
          <p:cNvSpPr/>
          <p:nvPr/>
        </p:nvSpPr>
        <p:spPr>
          <a:xfrm>
            <a:off x="130660" y="4783119"/>
            <a:ext cx="3391998" cy="996202"/>
          </a:xfrm>
          <a:prstGeom prst="roundRect">
            <a:avLst>
              <a:gd name="adj" fmla="val 10000"/>
            </a:avLst>
          </a:prstGeom>
          <a:solidFill>
            <a:schemeClr val="lt1"/>
          </a:solidFill>
          <a:ln w="9525" cap="flat" cmpd="sng">
            <a:solidFill>
              <a:srgbClr val="FFC000"/>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rgbClr val="FF40FF"/>
                </a:solidFill>
                <a:latin typeface="Tahoma"/>
                <a:ea typeface="Tahoma"/>
                <a:cs typeface="Tahoma"/>
                <a:sym typeface="Tahoma"/>
              </a:rPr>
              <a:t>Oh- that’s useful to hear - thanks so much for sharing. </a:t>
            </a:r>
            <a:r>
              <a:rPr lang="en-US">
                <a:solidFill>
                  <a:srgbClr val="0432FF"/>
                </a:solidFill>
                <a:latin typeface="Tahoma"/>
                <a:ea typeface="Tahoma"/>
                <a:cs typeface="Tahoma"/>
                <a:sym typeface="Tahoma"/>
              </a:rPr>
              <a:t>What motivated you to speak to us on the panel tonight?</a:t>
            </a:r>
            <a:endParaRPr sz="1000"/>
          </a:p>
        </p:txBody>
      </p:sp>
      <p:sp>
        <p:nvSpPr>
          <p:cNvPr id="445" name="Google Shape;445;p11"/>
          <p:cNvSpPr/>
          <p:nvPr/>
        </p:nvSpPr>
        <p:spPr>
          <a:xfrm>
            <a:off x="37002" y="1160428"/>
            <a:ext cx="3391998" cy="1275133"/>
          </a:xfrm>
          <a:prstGeom prst="roundRect">
            <a:avLst>
              <a:gd name="adj" fmla="val 10000"/>
            </a:avLst>
          </a:prstGeom>
          <a:solidFill>
            <a:schemeClr val="lt1"/>
          </a:solidFill>
          <a:ln w="9525" cap="flat" cmpd="sng">
            <a:solidFill>
              <a:srgbClr val="FFC000"/>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rgbClr val="0432FF"/>
                </a:solidFill>
                <a:latin typeface="Tahoma"/>
                <a:ea typeface="Tahoma"/>
                <a:cs typeface="Tahoma"/>
                <a:sym typeface="Tahoma"/>
              </a:rPr>
              <a:t>Do you think that scientists need additional training to pursue a career in science policy? </a:t>
            </a:r>
            <a:endParaRPr sz="1000">
              <a:solidFill>
                <a:srgbClr val="0432FF"/>
              </a:solidFill>
            </a:endParaRPr>
          </a:p>
        </p:txBody>
      </p:sp>
      <p:sp>
        <p:nvSpPr>
          <p:cNvPr id="446" name="Google Shape;446;p11"/>
          <p:cNvSpPr txBox="1"/>
          <p:nvPr/>
        </p:nvSpPr>
        <p:spPr>
          <a:xfrm>
            <a:off x="-34735" y="76762"/>
            <a:ext cx="9026335"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5"/>
              </a:buClr>
              <a:buSzPts val="2400"/>
              <a:buFont typeface="Helvetica Neue"/>
              <a:buNone/>
            </a:pPr>
            <a:r>
              <a:rPr lang="en-US" sz="2100" b="1">
                <a:solidFill>
                  <a:schemeClr val="accent5"/>
                </a:solidFill>
                <a:latin typeface="Helvetica Neue"/>
                <a:ea typeface="Helvetica Neue"/>
                <a:cs typeface="Helvetica Neue"/>
                <a:sym typeface="Helvetica Neue"/>
              </a:rPr>
              <a:t>COOLER RELATIONSHIP: </a:t>
            </a:r>
            <a:r>
              <a:rPr lang="en-US" sz="2200" u="sng">
                <a:solidFill>
                  <a:srgbClr val="FF40FF"/>
                </a:solidFill>
                <a:latin typeface="Helvetica Neue"/>
                <a:ea typeface="Helvetica Neue"/>
                <a:cs typeface="Helvetica Neue"/>
                <a:sym typeface="Helvetica Neue"/>
              </a:rPr>
              <a:t>One point</a:t>
            </a:r>
            <a:r>
              <a:rPr lang="en-US" sz="2200">
                <a:solidFill>
                  <a:srgbClr val="FF40FF"/>
                </a:solidFill>
                <a:latin typeface="Helvetica Neue"/>
                <a:ea typeface="Helvetica Neue"/>
                <a:cs typeface="Helvetica Neue"/>
                <a:sym typeface="Helvetica Neue"/>
              </a:rPr>
              <a:t> </a:t>
            </a:r>
            <a:r>
              <a:rPr lang="en-US" sz="2200">
                <a:solidFill>
                  <a:schemeClr val="dk1"/>
                </a:solidFill>
                <a:latin typeface="Helvetica Neue"/>
                <a:ea typeface="Helvetica Neue"/>
                <a:cs typeface="Helvetica Neue"/>
                <a:sym typeface="Helvetica Neue"/>
              </a:rPr>
              <a:t>and</a:t>
            </a:r>
            <a:r>
              <a:rPr lang="en-US" sz="2200">
                <a:solidFill>
                  <a:schemeClr val="dk2"/>
                </a:solidFill>
                <a:latin typeface="Helvetica Neue"/>
                <a:ea typeface="Helvetica Neue"/>
                <a:cs typeface="Helvetica Neue"/>
                <a:sym typeface="Helvetica Neue"/>
              </a:rPr>
              <a:t> </a:t>
            </a:r>
            <a:r>
              <a:rPr lang="en-US" sz="2200" u="sng">
                <a:solidFill>
                  <a:srgbClr val="0432FF"/>
                </a:solidFill>
                <a:latin typeface="Helvetica Neue"/>
                <a:ea typeface="Helvetica Neue"/>
                <a:cs typeface="Helvetica Neue"/>
                <a:sym typeface="Helvetica Neue"/>
              </a:rPr>
              <a:t>one question</a:t>
            </a:r>
            <a:r>
              <a:rPr lang="en-US" sz="2200">
                <a:solidFill>
                  <a:srgbClr val="0432FF"/>
                </a:solidFill>
                <a:latin typeface="Helvetica Neue"/>
                <a:ea typeface="Helvetica Neue"/>
                <a:cs typeface="Helvetica Neue"/>
                <a:sym typeface="Helvetica Neue"/>
              </a:rPr>
              <a:t> </a:t>
            </a:r>
            <a:r>
              <a:rPr lang="en-US" sz="2200">
                <a:solidFill>
                  <a:schemeClr val="dk2"/>
                </a:solidFill>
                <a:latin typeface="Helvetica Neue"/>
                <a:ea typeface="Helvetica Neue"/>
                <a:cs typeface="Helvetica Neue"/>
                <a:sym typeface="Helvetica Neue"/>
              </a:rPr>
              <a:t>goes </a:t>
            </a:r>
            <a:r>
              <a:rPr lang="en-US" sz="2200" b="1" u="sng">
                <a:solidFill>
                  <a:schemeClr val="dk2"/>
                </a:solidFill>
                <a:latin typeface="Helvetica Neue"/>
                <a:ea typeface="Helvetica Neue"/>
                <a:cs typeface="Helvetica Neue"/>
                <a:sym typeface="Helvetica Neue"/>
              </a:rPr>
              <a:t>one way</a:t>
            </a:r>
            <a:r>
              <a:rPr lang="en-US" sz="2200">
                <a:solidFill>
                  <a:schemeClr val="dk2"/>
                </a:solidFill>
                <a:latin typeface="Helvetica Neue"/>
                <a:ea typeface="Helvetica Neue"/>
                <a:cs typeface="Helvetica Neue"/>
                <a:sym typeface="Helvetica Neue"/>
              </a:rPr>
              <a:t>.</a:t>
            </a:r>
            <a:r>
              <a:rPr lang="en-US" sz="2200">
                <a:solidFill>
                  <a:srgbClr val="FA8267"/>
                </a:solidFill>
                <a:latin typeface="Helvetica Neue"/>
                <a:ea typeface="Helvetica Neue"/>
                <a:cs typeface="Helvetica Neue"/>
                <a:sym typeface="Helvetica Neue"/>
              </a:rPr>
              <a:t> </a:t>
            </a:r>
            <a:endParaRPr sz="2200">
              <a:solidFill>
                <a:srgbClr val="FA8267"/>
              </a:solidFill>
              <a:latin typeface="Helvetica Neue"/>
              <a:ea typeface="Helvetica Neue"/>
              <a:cs typeface="Helvetica Neue"/>
              <a:sym typeface="Helvetica Neue"/>
            </a:endParaRPr>
          </a:p>
          <a:p>
            <a:pPr marL="0" marR="0" lvl="0" indent="0" algn="ctr" rtl="0">
              <a:spcBef>
                <a:spcPts val="0"/>
              </a:spcBef>
              <a:spcAft>
                <a:spcPts val="0"/>
              </a:spcAft>
              <a:buClr>
                <a:schemeClr val="accent5"/>
              </a:buClr>
              <a:buSzPts val="2400"/>
              <a:buFont typeface="Helvetica Neue"/>
              <a:buNone/>
            </a:pPr>
            <a:r>
              <a:rPr lang="en-US" sz="2000">
                <a:solidFill>
                  <a:schemeClr val="dk1"/>
                </a:solidFill>
                <a:latin typeface="Helvetica Neue Light"/>
                <a:ea typeface="Helvetica Neue Light"/>
                <a:cs typeface="Helvetica Neue Light"/>
                <a:sym typeface="Helvetica Neue Light"/>
              </a:rPr>
              <a:t>Your goals: You are concise, informational and end with an invitation (to engage).</a:t>
            </a:r>
            <a:endParaRPr sz="20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accent2"/>
              </a:buClr>
              <a:buSzPts val="2600"/>
              <a:buFont typeface="Helvetica Neue"/>
              <a:buNone/>
            </a:pPr>
            <a:endParaRPr sz="2600">
              <a:solidFill>
                <a:schemeClr val="dk1"/>
              </a:solidFill>
              <a:latin typeface="Helvetica Neue Light"/>
              <a:ea typeface="Helvetica Neue Light"/>
              <a:cs typeface="Helvetica Neue Light"/>
              <a:sym typeface="Helvetica Neue Light"/>
            </a:endParaRPr>
          </a:p>
          <a:p>
            <a:pPr marL="0" marR="0" lvl="0" indent="0" algn="ctr" rtl="0">
              <a:spcBef>
                <a:spcPts val="0"/>
              </a:spcBef>
              <a:spcAft>
                <a:spcPts val="0"/>
              </a:spcAft>
              <a:buClr>
                <a:schemeClr val="accent5"/>
              </a:buClr>
              <a:buSzPts val="2400"/>
              <a:buFont typeface="Helvetica Neue"/>
              <a:buNone/>
            </a:pPr>
            <a:endParaRPr sz="2500">
              <a:solidFill>
                <a:schemeClr val="dk1"/>
              </a:solidFill>
              <a:latin typeface="Helvetica Neue"/>
              <a:ea typeface="Helvetica Neue"/>
              <a:cs typeface="Helvetica Neue"/>
              <a:sym typeface="Helvetica Neue"/>
            </a:endParaRPr>
          </a:p>
        </p:txBody>
      </p:sp>
      <p:sp>
        <p:nvSpPr>
          <p:cNvPr id="447" name="Google Shape;447;p11"/>
          <p:cNvSpPr/>
          <p:nvPr/>
        </p:nvSpPr>
        <p:spPr>
          <a:xfrm>
            <a:off x="6281675" y="4692250"/>
            <a:ext cx="2928300" cy="2285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Look for the common connection!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2"/>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14</a:t>
            </a:fld>
            <a:endParaRPr/>
          </a:p>
        </p:txBody>
      </p:sp>
      <p:sp>
        <p:nvSpPr>
          <p:cNvPr id="454" name="Google Shape;454;p12"/>
          <p:cNvSpPr/>
          <p:nvPr/>
        </p:nvSpPr>
        <p:spPr>
          <a:xfrm>
            <a:off x="-1927225" y="-2719388"/>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455" name="Google Shape;455;p12"/>
          <p:cNvSpPr txBox="1">
            <a:spLocks noGrp="1"/>
          </p:cNvSpPr>
          <p:nvPr>
            <p:ph type="title"/>
          </p:nvPr>
        </p:nvSpPr>
        <p:spPr>
          <a:xfrm>
            <a:off x="533400" y="230188"/>
            <a:ext cx="8035925" cy="8366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500"/>
              <a:buFont typeface="Helvetica Neue Light"/>
              <a:buNone/>
            </a:pPr>
            <a:r>
              <a:rPr lang="en-US" sz="2500">
                <a:latin typeface="Helvetica Neue Light"/>
                <a:ea typeface="Helvetica Neue Light"/>
                <a:cs typeface="Helvetica Neue Light"/>
                <a:sym typeface="Helvetica Neue Light"/>
              </a:rPr>
              <a:t>Don’t Be a Conversational Vampire!</a:t>
            </a:r>
            <a:br>
              <a:rPr lang="en-US" sz="2500">
                <a:latin typeface="Helvetica Neue Light"/>
                <a:ea typeface="Helvetica Neue Light"/>
                <a:cs typeface="Helvetica Neue Light"/>
                <a:sym typeface="Helvetica Neue Light"/>
              </a:rPr>
            </a:br>
            <a:r>
              <a:rPr lang="en-US" sz="2500">
                <a:latin typeface="Helvetica Neue Light"/>
                <a:ea typeface="Helvetica Neue Light"/>
                <a:cs typeface="Helvetica Neue Light"/>
                <a:sym typeface="Helvetica Neue Light"/>
              </a:rPr>
              <a:t>The top 2 reasons people stop wanting to talk to you</a:t>
            </a:r>
            <a:endParaRPr/>
          </a:p>
        </p:txBody>
      </p:sp>
      <p:sp>
        <p:nvSpPr>
          <p:cNvPr id="456" name="Google Shape;456;p12"/>
          <p:cNvSpPr txBox="1">
            <a:spLocks noGrp="1"/>
          </p:cNvSpPr>
          <p:nvPr>
            <p:ph type="body" idx="1"/>
          </p:nvPr>
        </p:nvSpPr>
        <p:spPr>
          <a:xfrm>
            <a:off x="3657600" y="1752600"/>
            <a:ext cx="5029200" cy="289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000"/>
          </a:p>
          <a:p>
            <a:pPr marL="457200" lvl="0" indent="-457200" algn="l" rtl="0">
              <a:spcBef>
                <a:spcPts val="700"/>
              </a:spcBef>
              <a:spcAft>
                <a:spcPts val="0"/>
              </a:spcAft>
              <a:buSzPts val="2000"/>
              <a:buFont typeface="Twentieth Century"/>
              <a:buAutoNum type="arabicPeriod"/>
            </a:pPr>
            <a:r>
              <a:rPr lang="en-US" sz="2000" b="1">
                <a:solidFill>
                  <a:schemeClr val="accent2"/>
                </a:solidFill>
                <a:latin typeface="Arial"/>
                <a:ea typeface="Arial"/>
                <a:cs typeface="Arial"/>
                <a:sym typeface="Arial"/>
              </a:rPr>
              <a:t>You slide</a:t>
            </a:r>
            <a:r>
              <a:rPr lang="en-US" sz="2000" b="1">
                <a:solidFill>
                  <a:srgbClr val="FF6600"/>
                </a:solidFill>
                <a:latin typeface="Helvetica Neue Light"/>
                <a:ea typeface="Helvetica Neue Light"/>
                <a:cs typeface="Helvetica Neue Light"/>
                <a:sym typeface="Helvetica Neue Light"/>
              </a:rPr>
              <a:t>: </a:t>
            </a:r>
            <a:r>
              <a:rPr lang="en-US" sz="2000" b="1">
                <a:latin typeface="Helvetica Neue Light"/>
                <a:ea typeface="Helvetica Neue Light"/>
                <a:cs typeface="Helvetica Neue Light"/>
                <a:sym typeface="Helvetica Neue Light"/>
              </a:rPr>
              <a:t>you slip from a ‘conversation’ to a ‘career counseling appointment’</a:t>
            </a:r>
            <a:endParaRPr/>
          </a:p>
          <a:p>
            <a:pPr marL="457200" lvl="0" indent="-330200" algn="l" rtl="0">
              <a:spcBef>
                <a:spcPts val="700"/>
              </a:spcBef>
              <a:spcAft>
                <a:spcPts val="0"/>
              </a:spcAft>
              <a:buSzPts val="2000"/>
              <a:buFont typeface="Twentieth Century"/>
              <a:buNone/>
            </a:pPr>
            <a:endParaRPr sz="2000" b="1">
              <a:latin typeface="Helvetica Neue Light"/>
              <a:ea typeface="Helvetica Neue Light"/>
              <a:cs typeface="Helvetica Neue Light"/>
              <a:sym typeface="Helvetica Neue Light"/>
            </a:endParaRPr>
          </a:p>
        </p:txBody>
      </p:sp>
      <p:pic>
        <p:nvPicPr>
          <p:cNvPr id="457" name="Google Shape;457;p12" descr="A picture containing text&#10;&#10;Description automatically generated"/>
          <p:cNvPicPr preferRelativeResize="0"/>
          <p:nvPr/>
        </p:nvPicPr>
        <p:blipFill rotWithShape="1">
          <a:blip r:embed="rId3">
            <a:alphaModFix/>
          </a:blip>
          <a:srcRect/>
          <a:stretch/>
        </p:blipFill>
        <p:spPr>
          <a:xfrm>
            <a:off x="169672" y="3181835"/>
            <a:ext cx="3665854" cy="21521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3"/>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15</a:t>
            </a:fld>
            <a:endParaRPr/>
          </a:p>
        </p:txBody>
      </p:sp>
      <p:sp>
        <p:nvSpPr>
          <p:cNvPr id="464" name="Google Shape;464;p13"/>
          <p:cNvSpPr/>
          <p:nvPr/>
        </p:nvSpPr>
        <p:spPr>
          <a:xfrm>
            <a:off x="-1927225" y="-2719388"/>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graphicFrame>
        <p:nvGraphicFramePr>
          <p:cNvPr id="465" name="Google Shape;465;p13"/>
          <p:cNvGraphicFramePr/>
          <p:nvPr/>
        </p:nvGraphicFramePr>
        <p:xfrm>
          <a:off x="152400" y="1531363"/>
          <a:ext cx="3000000" cy="3000000"/>
        </p:xfrm>
        <a:graphic>
          <a:graphicData uri="http://schemas.openxmlformats.org/drawingml/2006/table">
            <a:tbl>
              <a:tblPr firstRow="1" bandRow="1">
                <a:noFill/>
                <a:tableStyleId>{AB3B2B53-C95E-4530-98B0-2C7415AC339B}</a:tableStyleId>
              </a:tblPr>
              <a:tblGrid>
                <a:gridCol w="4267200">
                  <a:extLst>
                    <a:ext uri="{9D8B030D-6E8A-4147-A177-3AD203B41FA5}">
                      <a16:colId xmlns:a16="http://schemas.microsoft.com/office/drawing/2014/main" val="20000"/>
                    </a:ext>
                  </a:extLst>
                </a:gridCol>
              </a:tblGrid>
              <a:tr h="615925">
                <a:tc>
                  <a:txBody>
                    <a:bodyPr/>
                    <a:lstStyle/>
                    <a:p>
                      <a:pPr marL="0" marR="0" lvl="0" indent="0" algn="ctr" rtl="0">
                        <a:spcBef>
                          <a:spcPts val="0"/>
                        </a:spcBef>
                        <a:spcAft>
                          <a:spcPts val="0"/>
                        </a:spcAft>
                        <a:buNone/>
                      </a:pPr>
                      <a:r>
                        <a:rPr lang="en-US" sz="2200" u="none" strike="noStrike" cap="none"/>
                        <a:t>A Conversation</a:t>
                      </a:r>
                      <a:endParaRPr sz="2200" u="none" strike="noStrike" cap="none"/>
                    </a:p>
                    <a:p>
                      <a:pPr marL="0" marR="0" lvl="0" indent="0" algn="ctr" rtl="0">
                        <a:spcBef>
                          <a:spcPts val="0"/>
                        </a:spcBef>
                        <a:spcAft>
                          <a:spcPts val="0"/>
                        </a:spcAft>
                        <a:buNone/>
                      </a:pPr>
                      <a:r>
                        <a:rPr lang="en-US" sz="1500"/>
                        <a:t>(Your goals/their story)</a:t>
                      </a:r>
                      <a:endParaRPr sz="1500"/>
                    </a:p>
                  </a:txBody>
                  <a:tcPr marL="91450" marR="91450" marT="45725" marB="45725">
                    <a:solidFill>
                      <a:srgbClr val="38761D"/>
                    </a:solidFill>
                  </a:tcPr>
                </a:tc>
                <a:extLst>
                  <a:ext uri="{0D108BD9-81ED-4DB2-BD59-A6C34878D82A}">
                    <a16:rowId xmlns:a16="http://schemas.microsoft.com/office/drawing/2014/main" val="10000"/>
                  </a:ext>
                </a:extLst>
              </a:tr>
              <a:tr h="665175">
                <a:tc>
                  <a:txBody>
                    <a:bodyPr/>
                    <a:lstStyle/>
                    <a:p>
                      <a:pPr marL="342900" marR="0" lvl="0" indent="-323850" algn="l" rtl="0">
                        <a:spcBef>
                          <a:spcPts val="0"/>
                        </a:spcBef>
                        <a:spcAft>
                          <a:spcPts val="0"/>
                        </a:spcAft>
                        <a:buClr>
                          <a:schemeClr val="dk1"/>
                        </a:buClr>
                        <a:buSzPts val="1400"/>
                        <a:buFont typeface="Twentieth Century"/>
                        <a:buAutoNum type="arabicPeriod"/>
                      </a:pPr>
                      <a:r>
                        <a:rPr lang="en-US" u="none" strike="noStrike" cap="none"/>
                        <a:t>What is a typical week like as a AAAS </a:t>
                      </a:r>
                      <a:r>
                        <a:rPr lang="en-US"/>
                        <a:t>Science Communication Fellow</a:t>
                      </a:r>
                      <a:r>
                        <a:rPr lang="en-US" u="none" strike="noStrike" cap="none"/>
                        <a:t>?</a:t>
                      </a:r>
                      <a:endParaRPr sz="1100"/>
                    </a:p>
                  </a:txBody>
                  <a:tcPr marL="91450" marR="91450" marT="45725" marB="45725">
                    <a:solidFill>
                      <a:srgbClr val="B6D7A8"/>
                    </a:solidFill>
                  </a:tcPr>
                </a:tc>
                <a:extLst>
                  <a:ext uri="{0D108BD9-81ED-4DB2-BD59-A6C34878D82A}">
                    <a16:rowId xmlns:a16="http://schemas.microsoft.com/office/drawing/2014/main" val="10001"/>
                  </a:ext>
                </a:extLst>
              </a:tr>
              <a:tr h="1097325">
                <a:tc>
                  <a:txBody>
                    <a:bodyPr/>
                    <a:lstStyle/>
                    <a:p>
                      <a:pPr marL="342900" marR="0" lvl="0" indent="-323850" algn="l" rtl="0">
                        <a:lnSpc>
                          <a:spcPct val="100000"/>
                        </a:lnSpc>
                        <a:spcBef>
                          <a:spcPts val="0"/>
                        </a:spcBef>
                        <a:spcAft>
                          <a:spcPts val="0"/>
                        </a:spcAft>
                        <a:buClr>
                          <a:schemeClr val="dk1"/>
                        </a:buClr>
                        <a:buSzPts val="1400"/>
                        <a:buFont typeface="Twentieth Century"/>
                        <a:buAutoNum type="arabicPeriod" startAt="2"/>
                      </a:pPr>
                      <a:r>
                        <a:rPr lang="en-US" u="none" strike="noStrike" cap="none"/>
                        <a:t>What skills and experiences prepared you for your current role? How were you able to make it clear that you had the skills needed to pursue an industry career?</a:t>
                      </a:r>
                      <a:endParaRPr sz="1100"/>
                    </a:p>
                  </a:txBody>
                  <a:tcPr marL="91450" marR="91450" marT="45725" marB="45725">
                    <a:solidFill>
                      <a:srgbClr val="B6D7A8"/>
                    </a:solidFill>
                  </a:tcPr>
                </a:tc>
                <a:extLst>
                  <a:ext uri="{0D108BD9-81ED-4DB2-BD59-A6C34878D82A}">
                    <a16:rowId xmlns:a16="http://schemas.microsoft.com/office/drawing/2014/main" val="10002"/>
                  </a:ext>
                </a:extLst>
              </a:tr>
              <a:tr h="612925">
                <a:tc>
                  <a:txBody>
                    <a:bodyPr/>
                    <a:lstStyle/>
                    <a:p>
                      <a:pPr marL="342900" marR="0" lvl="0" indent="-323850" algn="l" rtl="0">
                        <a:lnSpc>
                          <a:spcPct val="100000"/>
                        </a:lnSpc>
                        <a:spcBef>
                          <a:spcPts val="0"/>
                        </a:spcBef>
                        <a:spcAft>
                          <a:spcPts val="0"/>
                        </a:spcAft>
                        <a:buClr>
                          <a:schemeClr val="dk1"/>
                        </a:buClr>
                        <a:buSzPts val="1400"/>
                        <a:buFont typeface="Twentieth Century"/>
                        <a:buAutoNum type="arabicPeriod" startAt="3"/>
                      </a:pPr>
                      <a:r>
                        <a:rPr lang="en-US" u="none" strike="noStrike" cap="none"/>
                        <a:t>What type of professional opportunities interest you 5-10 years down the road?</a:t>
                      </a:r>
                      <a:endParaRPr sz="1100"/>
                    </a:p>
                  </a:txBody>
                  <a:tcPr marL="91450" marR="91450" marT="45725" marB="45725">
                    <a:solidFill>
                      <a:srgbClr val="B6D7A8"/>
                    </a:solidFill>
                  </a:tcPr>
                </a:tc>
                <a:extLst>
                  <a:ext uri="{0D108BD9-81ED-4DB2-BD59-A6C34878D82A}">
                    <a16:rowId xmlns:a16="http://schemas.microsoft.com/office/drawing/2014/main" val="10003"/>
                  </a:ext>
                </a:extLst>
              </a:tr>
              <a:tr h="593150">
                <a:tc>
                  <a:txBody>
                    <a:bodyPr/>
                    <a:lstStyle/>
                    <a:p>
                      <a:pPr marL="342900" marR="0" lvl="0" indent="-323850" algn="l" rtl="0">
                        <a:spcBef>
                          <a:spcPts val="0"/>
                        </a:spcBef>
                        <a:spcAft>
                          <a:spcPts val="0"/>
                        </a:spcAft>
                        <a:buClr>
                          <a:schemeClr val="dk1"/>
                        </a:buClr>
                        <a:buSzPts val="1400"/>
                        <a:buFont typeface="Twentieth Century"/>
                        <a:buAutoNum type="arabicPeriod" startAt="4"/>
                      </a:pPr>
                      <a:r>
                        <a:rPr lang="en-US" u="none" strike="noStrike" cap="none"/>
                        <a:t>How did you enter industry from an academic postdoc? Is that a common path?</a:t>
                      </a:r>
                      <a:endParaRPr sz="1100"/>
                    </a:p>
                  </a:txBody>
                  <a:tcPr marL="91450" marR="91450" marT="45725" marB="45725">
                    <a:solidFill>
                      <a:srgbClr val="B6D7A8"/>
                    </a:solidFill>
                  </a:tcPr>
                </a:tc>
                <a:extLst>
                  <a:ext uri="{0D108BD9-81ED-4DB2-BD59-A6C34878D82A}">
                    <a16:rowId xmlns:a16="http://schemas.microsoft.com/office/drawing/2014/main" val="10004"/>
                  </a:ext>
                </a:extLst>
              </a:tr>
              <a:tr h="593150">
                <a:tc>
                  <a:txBody>
                    <a:bodyPr/>
                    <a:lstStyle/>
                    <a:p>
                      <a:pPr marL="342900" marR="0" lvl="0" indent="-323850" algn="l" rtl="0">
                        <a:lnSpc>
                          <a:spcPct val="100000"/>
                        </a:lnSpc>
                        <a:spcBef>
                          <a:spcPts val="0"/>
                        </a:spcBef>
                        <a:spcAft>
                          <a:spcPts val="0"/>
                        </a:spcAft>
                        <a:buClr>
                          <a:schemeClr val="dk1"/>
                        </a:buClr>
                        <a:buSzPts val="1400"/>
                        <a:buFont typeface="Twentieth Century"/>
                        <a:buAutoNum type="arabicPeriod" startAt="5"/>
                      </a:pPr>
                      <a:r>
                        <a:rPr lang="en-US" u="none" strike="noStrike" cap="none"/>
                        <a:t>In your experience, how have people found opportunities in your field?</a:t>
                      </a:r>
                      <a:endParaRPr sz="1100"/>
                    </a:p>
                  </a:txBody>
                  <a:tcPr marL="91450" marR="91450" marT="45725" marB="45725">
                    <a:solidFill>
                      <a:srgbClr val="B6D7A8"/>
                    </a:solidFill>
                  </a:tcPr>
                </a:tc>
                <a:extLst>
                  <a:ext uri="{0D108BD9-81ED-4DB2-BD59-A6C34878D82A}">
                    <a16:rowId xmlns:a16="http://schemas.microsoft.com/office/drawing/2014/main" val="10005"/>
                  </a:ext>
                </a:extLst>
              </a:tr>
              <a:tr h="593150">
                <a:tc>
                  <a:txBody>
                    <a:bodyPr/>
                    <a:lstStyle/>
                    <a:p>
                      <a:pPr marL="342900" marR="0" lvl="0" indent="-323850" algn="l" rtl="0">
                        <a:lnSpc>
                          <a:spcPct val="100000"/>
                        </a:lnSpc>
                        <a:spcBef>
                          <a:spcPts val="0"/>
                        </a:spcBef>
                        <a:spcAft>
                          <a:spcPts val="0"/>
                        </a:spcAft>
                        <a:buClr>
                          <a:schemeClr val="dk1"/>
                        </a:buClr>
                        <a:buSzPts val="1400"/>
                        <a:buFont typeface="Twentieth Century"/>
                        <a:buAutoNum type="arabicPeriod" startAt="6"/>
                      </a:pPr>
                      <a:r>
                        <a:rPr lang="en-US" u="none" strike="noStrike" cap="none"/>
                        <a:t>What is the average salary range for Medical Science Liaison positions?</a:t>
                      </a:r>
                      <a:endParaRPr sz="1100"/>
                    </a:p>
                  </a:txBody>
                  <a:tcPr marL="91450" marR="91450" marT="45725" marB="45725">
                    <a:solidFill>
                      <a:srgbClr val="B6D7A8"/>
                    </a:solidFill>
                  </a:tcPr>
                </a:tc>
                <a:extLst>
                  <a:ext uri="{0D108BD9-81ED-4DB2-BD59-A6C34878D82A}">
                    <a16:rowId xmlns:a16="http://schemas.microsoft.com/office/drawing/2014/main" val="10006"/>
                  </a:ext>
                </a:extLst>
              </a:tr>
            </a:tbl>
          </a:graphicData>
        </a:graphic>
      </p:graphicFrame>
      <p:graphicFrame>
        <p:nvGraphicFramePr>
          <p:cNvPr id="466" name="Google Shape;466;p13"/>
          <p:cNvGraphicFramePr/>
          <p:nvPr/>
        </p:nvGraphicFramePr>
        <p:xfrm>
          <a:off x="4724400" y="1531344"/>
          <a:ext cx="3000000" cy="3000000"/>
        </p:xfrm>
        <a:graphic>
          <a:graphicData uri="http://schemas.openxmlformats.org/drawingml/2006/table">
            <a:tbl>
              <a:tblPr firstRow="1" bandRow="1">
                <a:noFill/>
                <a:tableStyleId>{AB3B2B53-C95E-4530-98B0-2C7415AC339B}</a:tableStyleId>
              </a:tblPr>
              <a:tblGrid>
                <a:gridCol w="4267200">
                  <a:extLst>
                    <a:ext uri="{9D8B030D-6E8A-4147-A177-3AD203B41FA5}">
                      <a16:colId xmlns:a16="http://schemas.microsoft.com/office/drawing/2014/main" val="20000"/>
                    </a:ext>
                  </a:extLst>
                </a:gridCol>
              </a:tblGrid>
              <a:tr h="613350">
                <a:tc>
                  <a:txBody>
                    <a:bodyPr/>
                    <a:lstStyle/>
                    <a:p>
                      <a:pPr marL="0" marR="0" lvl="0" indent="0" algn="ctr" rtl="0">
                        <a:spcBef>
                          <a:spcPts val="0"/>
                        </a:spcBef>
                        <a:spcAft>
                          <a:spcPts val="0"/>
                        </a:spcAft>
                        <a:buNone/>
                      </a:pPr>
                      <a:r>
                        <a:rPr lang="en-US" sz="2200" u="none" strike="noStrike" cap="none"/>
                        <a:t>A Counseling Appointment</a:t>
                      </a:r>
                      <a:endParaRPr sz="2200" u="none" strike="noStrike" cap="none"/>
                    </a:p>
                    <a:p>
                      <a:pPr marL="0" marR="0" lvl="0" indent="0" algn="ctr" rtl="0">
                        <a:spcBef>
                          <a:spcPts val="0"/>
                        </a:spcBef>
                        <a:spcAft>
                          <a:spcPts val="0"/>
                        </a:spcAft>
                        <a:buNone/>
                      </a:pPr>
                      <a:r>
                        <a:rPr lang="en-US" sz="1500"/>
                        <a:t>(Your goals/your story)</a:t>
                      </a:r>
                      <a:endParaRPr sz="1500"/>
                    </a:p>
                  </a:txBody>
                  <a:tcPr marL="91450" marR="91450" marT="45725" marB="45725">
                    <a:solidFill>
                      <a:srgbClr val="CC0000"/>
                    </a:solidFill>
                  </a:tcPr>
                </a:tc>
                <a:extLst>
                  <a:ext uri="{0D108BD9-81ED-4DB2-BD59-A6C34878D82A}">
                    <a16:rowId xmlns:a16="http://schemas.microsoft.com/office/drawing/2014/main" val="10000"/>
                  </a:ext>
                </a:extLst>
              </a:tr>
              <a:tr h="631925">
                <a:tc>
                  <a:txBody>
                    <a:bodyPr/>
                    <a:lstStyle/>
                    <a:p>
                      <a:pPr marL="342900" marR="0" lvl="0" indent="-323850" algn="l" rtl="0">
                        <a:spcBef>
                          <a:spcPts val="0"/>
                        </a:spcBef>
                        <a:spcAft>
                          <a:spcPts val="0"/>
                        </a:spcAft>
                        <a:buClr>
                          <a:schemeClr val="dk1"/>
                        </a:buClr>
                        <a:buSzPts val="1400"/>
                        <a:buFont typeface="Twentieth Century"/>
                        <a:buAutoNum type="arabicPeriod"/>
                      </a:pPr>
                      <a:r>
                        <a:rPr lang="en-US" u="none" strike="noStrike" cap="none"/>
                        <a:t>How do you suggest I find contacts in your organization?</a:t>
                      </a:r>
                      <a:endParaRPr sz="1100"/>
                    </a:p>
                  </a:txBody>
                  <a:tcPr marL="91450" marR="91450" marT="45725" marB="45725">
                    <a:solidFill>
                      <a:srgbClr val="F4CCCC"/>
                    </a:solidFill>
                  </a:tcPr>
                </a:tc>
                <a:extLst>
                  <a:ext uri="{0D108BD9-81ED-4DB2-BD59-A6C34878D82A}">
                    <a16:rowId xmlns:a16="http://schemas.microsoft.com/office/drawing/2014/main" val="10001"/>
                  </a:ext>
                </a:extLst>
              </a:tr>
              <a:tr h="1042500">
                <a:tc>
                  <a:txBody>
                    <a:bodyPr/>
                    <a:lstStyle/>
                    <a:p>
                      <a:pPr marL="342900" marR="0" lvl="0" indent="-323850" algn="l" rtl="0">
                        <a:spcBef>
                          <a:spcPts val="0"/>
                        </a:spcBef>
                        <a:spcAft>
                          <a:spcPts val="0"/>
                        </a:spcAft>
                        <a:buClr>
                          <a:schemeClr val="dk1"/>
                        </a:buClr>
                        <a:buSzPts val="1400"/>
                        <a:buFont typeface="Twentieth Century"/>
                        <a:buAutoNum type="arabicPeriod" startAt="2"/>
                      </a:pPr>
                      <a:r>
                        <a:rPr lang="en-US" u="none" strike="noStrike" cap="none"/>
                        <a:t>How can I best make it clear that I have the skills and interest to pursue a career in industry?</a:t>
                      </a:r>
                      <a:endParaRPr sz="1100"/>
                    </a:p>
                    <a:p>
                      <a:pPr marL="342900" marR="0" lvl="0" indent="-234950" algn="l" rtl="0">
                        <a:spcBef>
                          <a:spcPts val="0"/>
                        </a:spcBef>
                        <a:spcAft>
                          <a:spcPts val="0"/>
                        </a:spcAft>
                        <a:buClr>
                          <a:schemeClr val="dk1"/>
                        </a:buClr>
                        <a:buSzPts val="1700"/>
                        <a:buFont typeface="Twentieth Century"/>
                        <a:buNone/>
                      </a:pPr>
                      <a:endParaRPr u="none" strike="noStrike" cap="none"/>
                    </a:p>
                  </a:txBody>
                  <a:tcPr marL="91450" marR="91450" marT="45725" marB="45725">
                    <a:solidFill>
                      <a:srgbClr val="F4CCCC"/>
                    </a:solidFill>
                  </a:tcPr>
                </a:tc>
                <a:extLst>
                  <a:ext uri="{0D108BD9-81ED-4DB2-BD59-A6C34878D82A}">
                    <a16:rowId xmlns:a16="http://schemas.microsoft.com/office/drawing/2014/main" val="10002"/>
                  </a:ext>
                </a:extLst>
              </a:tr>
              <a:tr h="803000">
                <a:tc>
                  <a:txBody>
                    <a:bodyPr/>
                    <a:lstStyle/>
                    <a:p>
                      <a:pPr marL="342900" marR="0" lvl="0" indent="-323850" algn="l" rtl="0">
                        <a:spcBef>
                          <a:spcPts val="0"/>
                        </a:spcBef>
                        <a:spcAft>
                          <a:spcPts val="0"/>
                        </a:spcAft>
                        <a:buClr>
                          <a:schemeClr val="dk1"/>
                        </a:buClr>
                        <a:buSzPts val="1400"/>
                        <a:buFont typeface="Twentieth Century"/>
                        <a:buAutoNum type="arabicPeriod" startAt="3"/>
                      </a:pPr>
                      <a:r>
                        <a:rPr lang="en-US" u="none" strike="noStrike" cap="none"/>
                        <a:t>I know a career path that is financially stable is important to me. What other jobs would be a good fit for me?</a:t>
                      </a:r>
                      <a:endParaRPr u="none" strike="noStrike" cap="none"/>
                    </a:p>
                  </a:txBody>
                  <a:tcPr marL="91450" marR="91450" marT="45725" marB="45725">
                    <a:solidFill>
                      <a:srgbClr val="F4CCCC"/>
                    </a:solidFill>
                  </a:tcPr>
                </a:tc>
                <a:extLst>
                  <a:ext uri="{0D108BD9-81ED-4DB2-BD59-A6C34878D82A}">
                    <a16:rowId xmlns:a16="http://schemas.microsoft.com/office/drawing/2014/main" val="10003"/>
                  </a:ext>
                </a:extLst>
              </a:tr>
              <a:tr h="563500">
                <a:tc>
                  <a:txBody>
                    <a:bodyPr/>
                    <a:lstStyle/>
                    <a:p>
                      <a:pPr marL="342900" marR="0" lvl="0" indent="-323850" algn="l" rtl="0">
                        <a:spcBef>
                          <a:spcPts val="0"/>
                        </a:spcBef>
                        <a:spcAft>
                          <a:spcPts val="0"/>
                        </a:spcAft>
                        <a:buClr>
                          <a:schemeClr val="dk1"/>
                        </a:buClr>
                        <a:buSzPts val="1400"/>
                        <a:buFont typeface="Twentieth Century"/>
                        <a:buAutoNum type="arabicPeriod" startAt="4"/>
                      </a:pPr>
                      <a:r>
                        <a:rPr lang="en-US" u="none" strike="noStrike" cap="none"/>
                        <a:t>What’s a compelling way for me to talk about why I’m leaving academe?</a:t>
                      </a:r>
                      <a:endParaRPr sz="1100"/>
                    </a:p>
                  </a:txBody>
                  <a:tcPr marL="91450" marR="91450" marT="45725" marB="45725">
                    <a:solidFill>
                      <a:srgbClr val="F4CCCC"/>
                    </a:solidFill>
                  </a:tcPr>
                </a:tc>
                <a:extLst>
                  <a:ext uri="{0D108BD9-81ED-4DB2-BD59-A6C34878D82A}">
                    <a16:rowId xmlns:a16="http://schemas.microsoft.com/office/drawing/2014/main" val="10004"/>
                  </a:ext>
                </a:extLst>
              </a:tr>
              <a:tr h="563500">
                <a:tc>
                  <a:txBody>
                    <a:bodyPr/>
                    <a:lstStyle/>
                    <a:p>
                      <a:pPr marL="342900" marR="0" lvl="0" indent="-323850" algn="l" rtl="0">
                        <a:spcBef>
                          <a:spcPts val="0"/>
                        </a:spcBef>
                        <a:spcAft>
                          <a:spcPts val="0"/>
                        </a:spcAft>
                        <a:buClr>
                          <a:schemeClr val="dk1"/>
                        </a:buClr>
                        <a:buSzPts val="1400"/>
                        <a:buFont typeface="Twentieth Century"/>
                        <a:buAutoNum type="arabicPeriod" startAt="5"/>
                      </a:pPr>
                      <a:r>
                        <a:rPr lang="en-US" u="none" strike="noStrike" cap="none"/>
                        <a:t>How do you suggest I find contacts in your organization?</a:t>
                      </a:r>
                      <a:endParaRPr sz="1100"/>
                    </a:p>
                  </a:txBody>
                  <a:tcPr marL="91450" marR="91450" marT="45725" marB="45725">
                    <a:solidFill>
                      <a:srgbClr val="F4CCCC"/>
                    </a:solidFill>
                  </a:tcPr>
                </a:tc>
                <a:extLst>
                  <a:ext uri="{0D108BD9-81ED-4DB2-BD59-A6C34878D82A}">
                    <a16:rowId xmlns:a16="http://schemas.microsoft.com/office/drawing/2014/main" val="10005"/>
                  </a:ext>
                </a:extLst>
              </a:tr>
              <a:tr h="553550">
                <a:tc>
                  <a:txBody>
                    <a:bodyPr/>
                    <a:lstStyle/>
                    <a:p>
                      <a:pPr marL="342900" marR="0" lvl="0" indent="-323850" algn="l" rtl="0">
                        <a:lnSpc>
                          <a:spcPct val="100000"/>
                        </a:lnSpc>
                        <a:spcBef>
                          <a:spcPts val="0"/>
                        </a:spcBef>
                        <a:spcAft>
                          <a:spcPts val="0"/>
                        </a:spcAft>
                        <a:buClr>
                          <a:schemeClr val="dk1"/>
                        </a:buClr>
                        <a:buSzPts val="1400"/>
                        <a:buFont typeface="Twentieth Century"/>
                        <a:buAutoNum type="arabicPeriod" startAt="6"/>
                      </a:pPr>
                      <a:r>
                        <a:rPr lang="en-US" u="none" strike="noStrike" cap="none"/>
                        <a:t>How much should I ask for in salary</a:t>
                      </a:r>
                      <a:endParaRPr u="none" strike="noStrike" cap="none"/>
                    </a:p>
                  </a:txBody>
                  <a:tcPr marL="91450" marR="91450" marT="45725" marB="45725">
                    <a:solidFill>
                      <a:srgbClr val="F4CCCC"/>
                    </a:solidFill>
                  </a:tcPr>
                </a:tc>
                <a:extLst>
                  <a:ext uri="{0D108BD9-81ED-4DB2-BD59-A6C34878D82A}">
                    <a16:rowId xmlns:a16="http://schemas.microsoft.com/office/drawing/2014/main" val="10006"/>
                  </a:ext>
                </a:extLst>
              </a:tr>
            </a:tbl>
          </a:graphicData>
        </a:graphic>
      </p:graphicFrame>
      <p:sp>
        <p:nvSpPr>
          <p:cNvPr id="467" name="Google Shape;467;p13"/>
          <p:cNvSpPr/>
          <p:nvPr/>
        </p:nvSpPr>
        <p:spPr>
          <a:xfrm>
            <a:off x="1143000" y="6449571"/>
            <a:ext cx="6858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Light"/>
                <a:ea typeface="Helvetica Neue Light"/>
                <a:cs typeface="Helvetica Neue Light"/>
                <a:sym typeface="Helvetica Neue Light"/>
              </a:rPr>
              <a:t>It’s your goal, but their story. Your goals+your story= too much you.</a:t>
            </a:r>
            <a:endParaRPr sz="1800">
              <a:solidFill>
                <a:schemeClr val="dk1"/>
              </a:solidFill>
              <a:latin typeface="Tahoma"/>
              <a:ea typeface="Tahoma"/>
              <a:cs typeface="Tahoma"/>
              <a:sym typeface="Tahoma"/>
            </a:endParaRPr>
          </a:p>
        </p:txBody>
      </p:sp>
      <p:sp>
        <p:nvSpPr>
          <p:cNvPr id="468" name="Google Shape;468;p13"/>
          <p:cNvSpPr txBox="1">
            <a:spLocks noGrp="1"/>
          </p:cNvSpPr>
          <p:nvPr>
            <p:ph type="title"/>
          </p:nvPr>
        </p:nvSpPr>
        <p:spPr>
          <a:xfrm>
            <a:off x="266700" y="242129"/>
            <a:ext cx="8610600" cy="83661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Helvetica Neue Light"/>
              <a:buNone/>
            </a:pPr>
            <a:r>
              <a:rPr lang="en-US" sz="3200">
                <a:latin typeface="Helvetica Neue Light"/>
                <a:ea typeface="Helvetica Neue Light"/>
                <a:cs typeface="Helvetica Neue Light"/>
                <a:sym typeface="Helvetica Neue Light"/>
              </a:rPr>
              <a:t>Think “conversation, not counseling appointment”</a:t>
            </a:r>
            <a:endParaRPr sz="4000">
              <a:latin typeface="Helvetica Neue Light"/>
              <a:ea typeface="Helvetica Neue Light"/>
              <a:cs typeface="Helvetica Neue Light"/>
              <a:sym typeface="Helvetica Neue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4"/>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16</a:t>
            </a:fld>
            <a:endParaRPr/>
          </a:p>
        </p:txBody>
      </p:sp>
      <p:sp>
        <p:nvSpPr>
          <p:cNvPr id="475" name="Google Shape;475;p14"/>
          <p:cNvSpPr/>
          <p:nvPr/>
        </p:nvSpPr>
        <p:spPr>
          <a:xfrm>
            <a:off x="-1927225" y="-2719388"/>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476" name="Google Shape;476;p14"/>
          <p:cNvSpPr txBox="1">
            <a:spLocks noGrp="1"/>
          </p:cNvSpPr>
          <p:nvPr>
            <p:ph type="title"/>
          </p:nvPr>
        </p:nvSpPr>
        <p:spPr>
          <a:xfrm>
            <a:off x="533400" y="230188"/>
            <a:ext cx="8035925" cy="8366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500"/>
              <a:buFont typeface="Helvetica Neue Light"/>
              <a:buNone/>
            </a:pPr>
            <a:r>
              <a:rPr lang="en-US" sz="2500">
                <a:latin typeface="Helvetica Neue Light"/>
                <a:ea typeface="Helvetica Neue Light"/>
                <a:cs typeface="Helvetica Neue Light"/>
                <a:sym typeface="Helvetica Neue Light"/>
              </a:rPr>
              <a:t>Don’t Be a Conversational Vampire!</a:t>
            </a:r>
            <a:br>
              <a:rPr lang="en-US" sz="2500">
                <a:latin typeface="Helvetica Neue Light"/>
                <a:ea typeface="Helvetica Neue Light"/>
                <a:cs typeface="Helvetica Neue Light"/>
                <a:sym typeface="Helvetica Neue Light"/>
              </a:rPr>
            </a:br>
            <a:r>
              <a:rPr lang="en-US" sz="2500">
                <a:latin typeface="Helvetica Neue Light"/>
                <a:ea typeface="Helvetica Neue Light"/>
                <a:cs typeface="Helvetica Neue Light"/>
                <a:sym typeface="Helvetica Neue Light"/>
              </a:rPr>
              <a:t>The top 2 reasons people stop wanting to talk to you</a:t>
            </a:r>
            <a:endParaRPr/>
          </a:p>
        </p:txBody>
      </p:sp>
      <p:sp>
        <p:nvSpPr>
          <p:cNvPr id="477" name="Google Shape;477;p14"/>
          <p:cNvSpPr txBox="1">
            <a:spLocks noGrp="1"/>
          </p:cNvSpPr>
          <p:nvPr>
            <p:ph type="body" idx="1"/>
          </p:nvPr>
        </p:nvSpPr>
        <p:spPr>
          <a:xfrm>
            <a:off x="3657600" y="1752600"/>
            <a:ext cx="5029200" cy="289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000"/>
          </a:p>
          <a:p>
            <a:pPr marL="457200" lvl="0" indent="-457200" algn="l" rtl="0">
              <a:spcBef>
                <a:spcPts val="700"/>
              </a:spcBef>
              <a:spcAft>
                <a:spcPts val="0"/>
              </a:spcAft>
              <a:buSzPts val="2000"/>
              <a:buFont typeface="Twentieth Century"/>
              <a:buAutoNum type="arabicPeriod"/>
            </a:pPr>
            <a:r>
              <a:rPr lang="en-US" sz="2000" b="1">
                <a:solidFill>
                  <a:schemeClr val="accent2"/>
                </a:solidFill>
                <a:latin typeface="Arial"/>
                <a:ea typeface="Arial"/>
                <a:cs typeface="Arial"/>
                <a:sym typeface="Arial"/>
              </a:rPr>
              <a:t>You slide</a:t>
            </a:r>
            <a:r>
              <a:rPr lang="en-US" sz="2000" b="1">
                <a:solidFill>
                  <a:srgbClr val="FF6600"/>
                </a:solidFill>
                <a:latin typeface="Helvetica Neue Light"/>
                <a:ea typeface="Helvetica Neue Light"/>
                <a:cs typeface="Helvetica Neue Light"/>
                <a:sym typeface="Helvetica Neue Light"/>
              </a:rPr>
              <a:t>: </a:t>
            </a:r>
            <a:r>
              <a:rPr lang="en-US" sz="2000" b="1">
                <a:latin typeface="Helvetica Neue Light"/>
                <a:ea typeface="Helvetica Neue Light"/>
                <a:cs typeface="Helvetica Neue Light"/>
                <a:sym typeface="Helvetica Neue Light"/>
              </a:rPr>
              <a:t>you slip from a ‘conversation’ to a ‘career counseling appointment’</a:t>
            </a:r>
            <a:endParaRPr/>
          </a:p>
          <a:p>
            <a:pPr marL="457200" lvl="0" indent="-330200" algn="l" rtl="0">
              <a:spcBef>
                <a:spcPts val="700"/>
              </a:spcBef>
              <a:spcAft>
                <a:spcPts val="0"/>
              </a:spcAft>
              <a:buSzPts val="2000"/>
              <a:buFont typeface="Twentieth Century"/>
              <a:buNone/>
            </a:pPr>
            <a:endParaRPr sz="2000" b="1">
              <a:latin typeface="Helvetica Neue Light"/>
              <a:ea typeface="Helvetica Neue Light"/>
              <a:cs typeface="Helvetica Neue Light"/>
              <a:sym typeface="Helvetica Neue Light"/>
            </a:endParaRPr>
          </a:p>
          <a:p>
            <a:pPr marL="457200" lvl="0" indent="-457200" algn="l" rtl="0">
              <a:spcBef>
                <a:spcPts val="700"/>
              </a:spcBef>
              <a:spcAft>
                <a:spcPts val="0"/>
              </a:spcAft>
              <a:buSzPts val="2000"/>
              <a:buFont typeface="Twentieth Century"/>
              <a:buAutoNum type="arabicPeriod"/>
            </a:pPr>
            <a:r>
              <a:rPr lang="en-US" sz="2000" b="1">
                <a:solidFill>
                  <a:srgbClr val="C0504D"/>
                </a:solidFill>
                <a:latin typeface="Helvetica Neue"/>
                <a:ea typeface="Helvetica Neue"/>
                <a:cs typeface="Helvetica Neue"/>
                <a:sym typeface="Helvetica Neue"/>
              </a:rPr>
              <a:t>You overwhelm: </a:t>
            </a:r>
            <a:r>
              <a:rPr lang="en-US" sz="2000" b="1">
                <a:latin typeface="Helvetica Neue Light"/>
                <a:ea typeface="Helvetica Neue Light"/>
                <a:cs typeface="Helvetica Neue Light"/>
                <a:sym typeface="Helvetica Neue Light"/>
              </a:rPr>
              <a:t>you try to get all your questions answered at once.</a:t>
            </a:r>
            <a:endParaRPr/>
          </a:p>
          <a:p>
            <a:pPr marL="880110" lvl="2" indent="-285750" algn="l" rtl="0">
              <a:spcBef>
                <a:spcPts val="500"/>
              </a:spcBef>
              <a:spcAft>
                <a:spcPts val="0"/>
              </a:spcAft>
              <a:buSzPts val="1600"/>
              <a:buChar char="■"/>
            </a:pPr>
            <a:r>
              <a:rPr lang="en-US" sz="1600" i="1">
                <a:latin typeface="Helvetica Neue Light"/>
                <a:ea typeface="Helvetica Neue Light"/>
                <a:cs typeface="Helvetica Neue Light"/>
                <a:sym typeface="Helvetica Neue Light"/>
              </a:rPr>
              <a:t>Your first conversation is like a first date. Chat for 10-15 minutes and end.</a:t>
            </a:r>
            <a:endParaRPr sz="1600" i="1">
              <a:latin typeface="Helvetica Neue Light"/>
              <a:ea typeface="Helvetica Neue Light"/>
              <a:cs typeface="Helvetica Neue Light"/>
              <a:sym typeface="Helvetica Neue Light"/>
            </a:endParaRPr>
          </a:p>
          <a:p>
            <a:pPr marL="914400" lvl="0" indent="0" algn="l" rtl="0">
              <a:spcBef>
                <a:spcPts val="500"/>
              </a:spcBef>
              <a:spcAft>
                <a:spcPts val="0"/>
              </a:spcAft>
              <a:buNone/>
            </a:pPr>
            <a:endParaRPr sz="1600" i="1">
              <a:latin typeface="Helvetica Neue Light"/>
              <a:ea typeface="Helvetica Neue Light"/>
              <a:cs typeface="Helvetica Neue Light"/>
              <a:sym typeface="Helvetica Neue Light"/>
            </a:endParaRPr>
          </a:p>
          <a:p>
            <a:pPr marL="880110" lvl="2" indent="-285750" algn="l" rtl="0">
              <a:spcBef>
                <a:spcPts val="500"/>
              </a:spcBef>
              <a:spcAft>
                <a:spcPts val="0"/>
              </a:spcAft>
              <a:buSzPts val="1600"/>
              <a:buChar char="■"/>
            </a:pPr>
            <a:r>
              <a:rPr lang="en-US" sz="1600" i="1">
                <a:latin typeface="Helvetica Neue Light"/>
                <a:ea typeface="Helvetica Neue Light"/>
                <a:cs typeface="Helvetica Neue Light"/>
                <a:sym typeface="Helvetica Neue Light"/>
              </a:rPr>
              <a:t> If you don’t suck them dry the first time, you’ll have a reason to contact them later….which is the beginning of building a long term professional relationship.</a:t>
            </a:r>
            <a:r>
              <a:rPr lang="en-US" sz="1400" i="1">
                <a:latin typeface="Helvetica Neue Light"/>
                <a:ea typeface="Helvetica Neue Light"/>
                <a:cs typeface="Helvetica Neue Light"/>
                <a:sym typeface="Helvetica Neue Light"/>
              </a:rPr>
              <a:t>)</a:t>
            </a:r>
            <a:endParaRPr/>
          </a:p>
          <a:p>
            <a:pPr marL="685800" lvl="2" indent="0" algn="l" rtl="0">
              <a:spcBef>
                <a:spcPts val="500"/>
              </a:spcBef>
              <a:spcAft>
                <a:spcPts val="0"/>
              </a:spcAft>
              <a:buSzPts val="1400"/>
              <a:buNone/>
            </a:pPr>
            <a:endParaRPr sz="1400">
              <a:latin typeface="Twentieth Century"/>
              <a:ea typeface="Twentieth Century"/>
              <a:cs typeface="Twentieth Century"/>
              <a:sym typeface="Twentieth Century"/>
            </a:endParaRPr>
          </a:p>
          <a:p>
            <a:pPr marL="457200" lvl="0" indent="-381000" algn="l" rtl="0">
              <a:spcBef>
                <a:spcPts val="700"/>
              </a:spcBef>
              <a:spcAft>
                <a:spcPts val="0"/>
              </a:spcAft>
              <a:buSzPts val="1200"/>
              <a:buFont typeface="Twentieth Century"/>
              <a:buNone/>
            </a:pPr>
            <a:endParaRPr sz="2000">
              <a:latin typeface="Twentieth Century"/>
              <a:ea typeface="Twentieth Century"/>
              <a:cs typeface="Twentieth Century"/>
              <a:sym typeface="Twentieth Century"/>
            </a:endParaRPr>
          </a:p>
          <a:p>
            <a:pPr marL="457200" lvl="0" indent="-381000" algn="l" rtl="0">
              <a:spcBef>
                <a:spcPts val="700"/>
              </a:spcBef>
              <a:spcAft>
                <a:spcPts val="0"/>
              </a:spcAft>
              <a:buSzPts val="1200"/>
              <a:buFont typeface="Twentieth Century"/>
              <a:buNone/>
            </a:pPr>
            <a:endParaRPr sz="2000">
              <a:latin typeface="Twentieth Century"/>
              <a:ea typeface="Twentieth Century"/>
              <a:cs typeface="Twentieth Century"/>
              <a:sym typeface="Twentieth Century"/>
            </a:endParaRPr>
          </a:p>
          <a:p>
            <a:pPr marL="457200" lvl="0" indent="-381000" algn="l" rtl="0">
              <a:spcBef>
                <a:spcPts val="700"/>
              </a:spcBef>
              <a:spcAft>
                <a:spcPts val="0"/>
              </a:spcAft>
              <a:buSzPts val="1200"/>
              <a:buFont typeface="Twentieth Century"/>
              <a:buNone/>
            </a:pPr>
            <a:endParaRPr sz="2000">
              <a:latin typeface="Twentieth Century"/>
              <a:ea typeface="Twentieth Century"/>
              <a:cs typeface="Twentieth Century"/>
              <a:sym typeface="Twentieth Century"/>
            </a:endParaRPr>
          </a:p>
          <a:p>
            <a:pPr marL="457200" lvl="0" indent="-381000" algn="l" rtl="0">
              <a:spcBef>
                <a:spcPts val="700"/>
              </a:spcBef>
              <a:spcAft>
                <a:spcPts val="0"/>
              </a:spcAft>
              <a:buSzPts val="1200"/>
              <a:buFont typeface="Twentieth Century"/>
              <a:buNone/>
            </a:pPr>
            <a:endParaRPr sz="2000" b="1">
              <a:latin typeface="Helvetica Neue Light"/>
              <a:ea typeface="Helvetica Neue Light"/>
              <a:cs typeface="Helvetica Neue Light"/>
              <a:sym typeface="Helvetica Neue Light"/>
            </a:endParaRPr>
          </a:p>
        </p:txBody>
      </p:sp>
      <p:pic>
        <p:nvPicPr>
          <p:cNvPr id="478" name="Google Shape;478;p14" descr="A picture containing text&#10;&#10;Description automatically generated"/>
          <p:cNvPicPr preferRelativeResize="0"/>
          <p:nvPr/>
        </p:nvPicPr>
        <p:blipFill rotWithShape="1">
          <a:blip r:embed="rId3">
            <a:alphaModFix/>
          </a:blip>
          <a:srcRect/>
          <a:stretch/>
        </p:blipFill>
        <p:spPr>
          <a:xfrm>
            <a:off x="169672" y="3181835"/>
            <a:ext cx="3665854" cy="21521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g229b7eeb07a_0_27" descr="A picture containing person, person, indoor&#10;&#10;Description automatically generated"/>
          <p:cNvPicPr preferRelativeResize="0"/>
          <p:nvPr/>
        </p:nvPicPr>
        <p:blipFill rotWithShape="1">
          <a:blip r:embed="rId3">
            <a:alphaModFix/>
          </a:blip>
          <a:srcRect/>
          <a:stretch/>
        </p:blipFill>
        <p:spPr>
          <a:xfrm>
            <a:off x="2501467" y="4309522"/>
            <a:ext cx="3483865" cy="23225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84" name="Google Shape;484;g229b7eeb07a_0_27"/>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485" name="Google Shape;485;g229b7eeb07a_0_27"/>
          <p:cNvSpPr txBox="1">
            <a:spLocks noGrp="1"/>
          </p:cNvSpPr>
          <p:nvPr>
            <p:ph type="title" idx="4294967295"/>
          </p:nvPr>
        </p:nvSpPr>
        <p:spPr>
          <a:xfrm>
            <a:off x="-15240" y="76762"/>
            <a:ext cx="92355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2"/>
              </a:buClr>
              <a:buSzPts val="2600"/>
              <a:buFont typeface="Helvetica Neue"/>
              <a:buNone/>
            </a:pPr>
            <a:r>
              <a:rPr lang="en-US" sz="2600" b="1">
                <a:solidFill>
                  <a:schemeClr val="accent2"/>
                </a:solidFill>
                <a:latin typeface="Helvetica Neue"/>
                <a:ea typeface="Helvetica Neue"/>
                <a:cs typeface="Helvetica Neue"/>
                <a:sym typeface="Helvetica Neue"/>
              </a:rPr>
              <a:t>WARM RELATIONSHIP</a:t>
            </a:r>
            <a:r>
              <a:rPr lang="en-US" sz="2600" b="1">
                <a:solidFill>
                  <a:schemeClr val="dk1"/>
                </a:solidFill>
                <a:latin typeface="Helvetica Neue"/>
                <a:ea typeface="Helvetica Neue"/>
                <a:cs typeface="Helvetica Neue"/>
                <a:sym typeface="Helvetica Neue"/>
              </a:rPr>
              <a:t>: </a:t>
            </a:r>
            <a:r>
              <a:rPr lang="en-US" sz="2600">
                <a:solidFill>
                  <a:schemeClr val="dk1"/>
                </a:solidFill>
                <a:latin typeface="Helvetica Neue"/>
                <a:ea typeface="Helvetica Neue"/>
                <a:cs typeface="Helvetica Neue"/>
                <a:sym typeface="Helvetica Neue"/>
              </a:rPr>
              <a:t>Add </a:t>
            </a:r>
            <a:r>
              <a:rPr lang="en-US" sz="2600" u="sng">
                <a:solidFill>
                  <a:srgbClr val="FF40FF"/>
                </a:solidFill>
                <a:latin typeface="Helvetica Neue"/>
                <a:ea typeface="Helvetica Neue"/>
                <a:cs typeface="Helvetica Neue"/>
                <a:sym typeface="Helvetica Neue"/>
              </a:rPr>
              <a:t>one point</a:t>
            </a:r>
            <a:r>
              <a:rPr lang="en-US" sz="2600">
                <a:solidFill>
                  <a:srgbClr val="FF40FF"/>
                </a:solidFill>
                <a:latin typeface="Helvetica Neue"/>
                <a:ea typeface="Helvetica Neue"/>
                <a:cs typeface="Helvetica Neue"/>
                <a:sym typeface="Helvetica Neue"/>
              </a:rPr>
              <a:t> </a:t>
            </a:r>
            <a:r>
              <a:rPr lang="en-US" sz="2600">
                <a:solidFill>
                  <a:schemeClr val="dk1"/>
                </a:solidFill>
                <a:latin typeface="Helvetica Neue"/>
                <a:ea typeface="Helvetica Neue"/>
                <a:cs typeface="Helvetica Neue"/>
                <a:sym typeface="Helvetica Neue"/>
              </a:rPr>
              <a:t>and</a:t>
            </a:r>
            <a:r>
              <a:rPr lang="en-US" sz="2600">
                <a:latin typeface="Helvetica Neue"/>
                <a:ea typeface="Helvetica Neue"/>
                <a:cs typeface="Helvetica Neue"/>
                <a:sym typeface="Helvetica Neue"/>
              </a:rPr>
              <a:t> </a:t>
            </a:r>
            <a:r>
              <a:rPr lang="en-US" sz="2600" u="sng">
                <a:solidFill>
                  <a:srgbClr val="0432FF"/>
                </a:solidFill>
                <a:latin typeface="Helvetica Neue"/>
                <a:ea typeface="Helvetica Neue"/>
                <a:cs typeface="Helvetica Neue"/>
                <a:sym typeface="Helvetica Neue"/>
              </a:rPr>
              <a:t>one question</a:t>
            </a:r>
            <a:r>
              <a:rPr lang="en-US" sz="2600">
                <a:solidFill>
                  <a:srgbClr val="FA8267"/>
                </a:solidFill>
                <a:latin typeface="Helvetica Neue"/>
                <a:ea typeface="Helvetica Neue"/>
                <a:cs typeface="Helvetica Neue"/>
                <a:sym typeface="Helvetica Neue"/>
              </a:rPr>
              <a:t>. </a:t>
            </a:r>
            <a:br>
              <a:rPr lang="en-US" sz="2600">
                <a:solidFill>
                  <a:srgbClr val="FA8267"/>
                </a:solidFill>
                <a:latin typeface="Helvetica Neue"/>
                <a:ea typeface="Helvetica Neue"/>
                <a:cs typeface="Helvetica Neue"/>
                <a:sym typeface="Helvetica Neue"/>
              </a:rPr>
            </a:br>
            <a:r>
              <a:rPr lang="en-US" sz="2000">
                <a:solidFill>
                  <a:schemeClr val="dk1"/>
                </a:solidFill>
                <a:latin typeface="Helvetica Neue Light"/>
                <a:ea typeface="Helvetica Neue Light"/>
                <a:cs typeface="Helvetica Neue Light"/>
                <a:sym typeface="Helvetica Neue Light"/>
              </a:rPr>
              <a:t>Your goals?</a:t>
            </a:r>
            <a:r>
              <a:rPr lang="en-US" sz="2000">
                <a:solidFill>
                  <a:srgbClr val="000000"/>
                </a:solidFill>
                <a:latin typeface="Helvetica Neue Light"/>
                <a:ea typeface="Helvetica Neue Light"/>
                <a:cs typeface="Helvetica Neue Light"/>
                <a:sym typeface="Helvetica Neue Light"/>
              </a:rPr>
              <a:t> You are concise, informational and end with an invitation (to engage).</a:t>
            </a:r>
            <a:endParaRPr sz="2000">
              <a:solidFill>
                <a:srgbClr val="000000"/>
              </a:solidFill>
              <a:latin typeface="Helvetica Neue Light"/>
              <a:ea typeface="Helvetica Neue Light"/>
              <a:cs typeface="Helvetica Neue Light"/>
              <a:sym typeface="Helvetica Neue Light"/>
            </a:endParaRPr>
          </a:p>
          <a:p>
            <a:pPr marL="0" lvl="0" indent="0" algn="ctr" rtl="0">
              <a:spcBef>
                <a:spcPts val="0"/>
              </a:spcBef>
              <a:spcAft>
                <a:spcPts val="0"/>
              </a:spcAft>
              <a:buClr>
                <a:schemeClr val="accent2"/>
              </a:buClr>
              <a:buSzPts val="2600"/>
              <a:buFont typeface="Helvetica Neue"/>
              <a:buNone/>
            </a:pPr>
            <a:endParaRPr sz="2600">
              <a:solidFill>
                <a:srgbClr val="000000"/>
              </a:solidFill>
              <a:latin typeface="Helvetica Neue Light"/>
              <a:ea typeface="Helvetica Neue Light"/>
              <a:cs typeface="Helvetica Neue Light"/>
              <a:sym typeface="Helvetica Neue Light"/>
            </a:endParaRPr>
          </a:p>
        </p:txBody>
      </p:sp>
      <p:sp>
        <p:nvSpPr>
          <p:cNvPr id="486" name="Google Shape;486;g229b7eeb07a_0_27"/>
          <p:cNvSpPr/>
          <p:nvPr/>
        </p:nvSpPr>
        <p:spPr>
          <a:xfrm>
            <a:off x="-15240" y="1160429"/>
            <a:ext cx="3392100" cy="838200"/>
          </a:xfrm>
          <a:prstGeom prst="roundRect">
            <a:avLst>
              <a:gd name="adj" fmla="val 10000"/>
            </a:avLst>
          </a:prstGeom>
          <a:solidFill>
            <a:schemeClr val="lt1"/>
          </a:solidFill>
          <a:ln w="9525" cap="flat" cmpd="sng">
            <a:solidFill>
              <a:srgbClr val="FFC00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Tahoma"/>
                <a:ea typeface="Tahoma"/>
                <a:cs typeface="Tahoma"/>
                <a:sym typeface="Tahoma"/>
              </a:rPr>
              <a:t>What do you think of the session program so far?</a:t>
            </a:r>
            <a:endParaRPr sz="1200"/>
          </a:p>
        </p:txBody>
      </p:sp>
      <p:sp>
        <p:nvSpPr>
          <p:cNvPr id="487" name="Google Shape;487;g229b7eeb07a_0_27"/>
          <p:cNvSpPr/>
          <p:nvPr/>
        </p:nvSpPr>
        <p:spPr>
          <a:xfrm>
            <a:off x="5638800" y="1504950"/>
            <a:ext cx="3392100" cy="1181100"/>
          </a:xfrm>
          <a:prstGeom prst="roundRect">
            <a:avLst>
              <a:gd name="adj" fmla="val 10000"/>
            </a:avLst>
          </a:prstGeom>
          <a:solidFill>
            <a:schemeClr val="lt1"/>
          </a:solidFill>
          <a:ln w="9525" cap="flat" cmpd="sng">
            <a:solidFill>
              <a:srgbClr val="3B5E3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Tahoma"/>
                <a:ea typeface="Tahoma"/>
                <a:cs typeface="Tahoma"/>
                <a:sym typeface="Tahoma"/>
              </a:rPr>
              <a:t>Oh. It’s great</a:t>
            </a:r>
            <a:r>
              <a:rPr lang="en-US" sz="1600">
                <a:solidFill>
                  <a:srgbClr val="FF40FF"/>
                </a:solidFill>
                <a:latin typeface="Tahoma"/>
                <a:ea typeface="Tahoma"/>
                <a:cs typeface="Tahoma"/>
                <a:sym typeface="Tahoma"/>
              </a:rPr>
              <a:t>. I already met two people in biotech, which was my goal for this networking session. </a:t>
            </a:r>
            <a:r>
              <a:rPr lang="en-US" sz="1600">
                <a:solidFill>
                  <a:srgbClr val="0432FF"/>
                </a:solidFill>
                <a:latin typeface="Tahoma"/>
                <a:ea typeface="Tahoma"/>
                <a:cs typeface="Tahoma"/>
                <a:sym typeface="Tahoma"/>
              </a:rPr>
              <a:t>What about you?</a:t>
            </a:r>
            <a:endParaRPr sz="1200"/>
          </a:p>
        </p:txBody>
      </p:sp>
      <p:sp>
        <p:nvSpPr>
          <p:cNvPr id="488" name="Google Shape;488;g229b7eeb07a_0_27"/>
          <p:cNvSpPr/>
          <p:nvPr/>
        </p:nvSpPr>
        <p:spPr>
          <a:xfrm>
            <a:off x="17795" y="3029092"/>
            <a:ext cx="3392100" cy="1619100"/>
          </a:xfrm>
          <a:prstGeom prst="roundRect">
            <a:avLst>
              <a:gd name="adj" fmla="val 10000"/>
            </a:avLst>
          </a:prstGeom>
          <a:solidFill>
            <a:schemeClr val="lt1"/>
          </a:solidFill>
          <a:ln w="9525" cap="flat" cmpd="sng">
            <a:solidFill>
              <a:srgbClr val="FFC00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Tahoma"/>
                <a:ea typeface="Tahoma"/>
                <a:cs typeface="Tahoma"/>
                <a:sym typeface="Tahoma"/>
              </a:rPr>
              <a:t>Oh, </a:t>
            </a:r>
            <a:r>
              <a:rPr lang="en-US" sz="1600">
                <a:solidFill>
                  <a:srgbClr val="FF40FF"/>
                </a:solidFill>
                <a:latin typeface="Tahoma"/>
                <a:ea typeface="Tahoma"/>
                <a:cs typeface="Tahoma"/>
                <a:sym typeface="Tahoma"/>
              </a:rPr>
              <a:t>I just appreciated the panel - I don’t think I’m ready to meet anyone yet. </a:t>
            </a:r>
            <a:r>
              <a:rPr lang="en-US" sz="1600">
                <a:solidFill>
                  <a:srgbClr val="0432FF"/>
                </a:solidFill>
                <a:latin typeface="Tahoma"/>
                <a:ea typeface="Tahoma"/>
                <a:cs typeface="Tahoma"/>
                <a:sym typeface="Tahoma"/>
              </a:rPr>
              <a:t>What are you inspired to do after attending this session?</a:t>
            </a:r>
            <a:endParaRPr sz="1200"/>
          </a:p>
        </p:txBody>
      </p:sp>
      <p:sp>
        <p:nvSpPr>
          <p:cNvPr id="489" name="Google Shape;489;g229b7eeb07a_0_27"/>
          <p:cNvSpPr/>
          <p:nvPr/>
        </p:nvSpPr>
        <p:spPr>
          <a:xfrm>
            <a:off x="5638800" y="3581400"/>
            <a:ext cx="3392100" cy="1905000"/>
          </a:xfrm>
          <a:prstGeom prst="roundRect">
            <a:avLst>
              <a:gd name="adj" fmla="val 10000"/>
            </a:avLst>
          </a:prstGeom>
          <a:solidFill>
            <a:schemeClr val="lt1"/>
          </a:solidFill>
          <a:ln w="9525" cap="flat" cmpd="sng">
            <a:solidFill>
              <a:srgbClr val="3B5E3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40FF"/>
                </a:solidFill>
                <a:latin typeface="Tahoma"/>
                <a:ea typeface="Tahoma"/>
                <a:cs typeface="Tahoma"/>
                <a:sym typeface="Tahoma"/>
              </a:rPr>
              <a:t>I’m not sure. I’m thinking of signing up for job alerts from job boards and specific company websites, so I can get potential opportunities pushed out to me. </a:t>
            </a:r>
            <a:r>
              <a:rPr lang="en-US" sz="1600">
                <a:solidFill>
                  <a:srgbClr val="0432FF"/>
                </a:solidFill>
                <a:latin typeface="Tahoma"/>
                <a:ea typeface="Tahoma"/>
                <a:cs typeface="Tahoma"/>
                <a:sym typeface="Tahoma"/>
              </a:rPr>
              <a:t>What will you be doing next?</a:t>
            </a:r>
            <a:endParaRPr sz="1200"/>
          </a:p>
        </p:txBody>
      </p:sp>
      <p:cxnSp>
        <p:nvCxnSpPr>
          <p:cNvPr id="490" name="Google Shape;490;g229b7eeb07a_0_27"/>
          <p:cNvCxnSpPr/>
          <p:nvPr/>
        </p:nvCxnSpPr>
        <p:spPr>
          <a:xfrm>
            <a:off x="3443008" y="1422400"/>
            <a:ext cx="2007000" cy="503100"/>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10"/>
              </a:srgbClr>
            </a:outerShdw>
          </a:effectLst>
        </p:spPr>
      </p:cxnSp>
      <p:cxnSp>
        <p:nvCxnSpPr>
          <p:cNvPr id="491" name="Google Shape;491;g229b7eeb07a_0_27"/>
          <p:cNvCxnSpPr/>
          <p:nvPr/>
        </p:nvCxnSpPr>
        <p:spPr>
          <a:xfrm>
            <a:off x="3533484" y="3874283"/>
            <a:ext cx="2007000" cy="503100"/>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10"/>
              </a:srgbClr>
            </a:outerShdw>
          </a:effectLst>
        </p:spPr>
      </p:cxnSp>
      <p:cxnSp>
        <p:nvCxnSpPr>
          <p:cNvPr id="492" name="Google Shape;492;g229b7eeb07a_0_27"/>
          <p:cNvCxnSpPr/>
          <p:nvPr/>
        </p:nvCxnSpPr>
        <p:spPr>
          <a:xfrm flipH="1">
            <a:off x="3599383" y="2172403"/>
            <a:ext cx="1784400" cy="1209000"/>
          </a:xfrm>
          <a:prstGeom prst="straightConnector1">
            <a:avLst/>
          </a:prstGeom>
          <a:noFill/>
          <a:ln w="19050" cap="flat" cmpd="sng">
            <a:solidFill>
              <a:schemeClr val="accent1"/>
            </a:solidFill>
            <a:prstDash val="solid"/>
            <a:round/>
            <a:headEnd type="none" w="sm" len="sm"/>
            <a:tailEnd type="triangle" w="med" len="med"/>
          </a:ln>
          <a:effectLst>
            <a:outerShdw blurRad="38100" dist="30000" dir="5400000" rotWithShape="0">
              <a:srgbClr val="000000">
                <a:alpha val="44710"/>
              </a:srgbClr>
            </a:outerShdw>
          </a:effectLst>
        </p:spPr>
      </p:cxnSp>
      <p:cxnSp>
        <p:nvCxnSpPr>
          <p:cNvPr id="493" name="Google Shape;493;g229b7eeb07a_0_27"/>
          <p:cNvCxnSpPr/>
          <p:nvPr/>
        </p:nvCxnSpPr>
        <p:spPr>
          <a:xfrm flipH="1">
            <a:off x="3508157" y="4458893"/>
            <a:ext cx="1933800" cy="871200"/>
          </a:xfrm>
          <a:prstGeom prst="straightConnector1">
            <a:avLst/>
          </a:prstGeom>
          <a:noFill/>
          <a:ln w="19050" cap="flat" cmpd="sng">
            <a:solidFill>
              <a:schemeClr val="lt1"/>
            </a:solidFill>
            <a:prstDash val="solid"/>
            <a:round/>
            <a:headEnd type="none" w="sm" len="sm"/>
            <a:tailEnd type="triangle" w="med" len="med"/>
          </a:ln>
          <a:effectLst>
            <a:outerShdw blurRad="38100" dist="30000" dir="5400000" rotWithShape="0">
              <a:srgbClr val="000000">
                <a:alpha val="44710"/>
              </a:srgbClr>
            </a:outerShdw>
          </a:effectLst>
        </p:spPr>
      </p:cxnSp>
      <p:sp>
        <p:nvSpPr>
          <p:cNvPr id="494" name="Google Shape;494;g229b7eeb07a_0_27"/>
          <p:cNvSpPr txBox="1"/>
          <p:nvPr/>
        </p:nvSpPr>
        <p:spPr>
          <a:xfrm>
            <a:off x="-15250" y="5226239"/>
            <a:ext cx="23370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ahoma"/>
                <a:ea typeface="Tahoma"/>
                <a:cs typeface="Tahoma"/>
                <a:sym typeface="Tahoma"/>
              </a:rPr>
              <a:t>Your turn! </a:t>
            </a:r>
            <a:r>
              <a:rPr lang="en-US" sz="1800">
                <a:solidFill>
                  <a:schemeClr val="dk1"/>
                </a:solidFill>
                <a:latin typeface="Tahoma"/>
                <a:ea typeface="Tahoma"/>
                <a:cs typeface="Tahoma"/>
                <a:sym typeface="Tahoma"/>
              </a:rPr>
              <a:t>Start and maintain your conversation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29b7eeb07a_0_42"/>
          <p:cNvSpPr txBox="1">
            <a:spLocks noGrp="1"/>
          </p:cNvSpPr>
          <p:nvPr>
            <p:ph type="sldNum" idx="12"/>
          </p:nvPr>
        </p:nvSpPr>
        <p:spPr>
          <a:xfrm>
            <a:off x="0" y="1225618"/>
            <a:ext cx="533400" cy="244500"/>
          </a:xfrm>
          <a:prstGeom prst="rect">
            <a:avLst/>
          </a:prstGeom>
          <a:solidFill>
            <a:srgbClr val="6AA84F"/>
          </a:solidFill>
          <a:ln>
            <a:noFill/>
          </a:ln>
        </p:spPr>
        <p:txBody>
          <a:bodyPr spcFirstLastPara="1" wrap="square" lIns="91425" tIns="45700" rIns="91425" bIns="45700" anchor="ctr" anchorCtr="0">
            <a:normAutofit lnSpcReduction="20000"/>
          </a:bodyPr>
          <a:lstStyle/>
          <a:p>
            <a:pPr marL="0" lvl="0" indent="0" algn="ctr" rtl="0">
              <a:spcBef>
                <a:spcPts val="0"/>
              </a:spcBef>
              <a:spcAft>
                <a:spcPts val="0"/>
              </a:spcAft>
              <a:buNone/>
            </a:pPr>
            <a:fld id="{00000000-1234-1234-1234-123412341234}" type="slidenum">
              <a:rPr lang="en-US"/>
              <a:t>18</a:t>
            </a:fld>
            <a:endParaRPr/>
          </a:p>
        </p:txBody>
      </p:sp>
      <p:sp>
        <p:nvSpPr>
          <p:cNvPr id="501" name="Google Shape;501;g229b7eeb07a_0_42"/>
          <p:cNvSpPr txBox="1">
            <a:spLocks noGrp="1"/>
          </p:cNvSpPr>
          <p:nvPr>
            <p:ph type="body" idx="1"/>
          </p:nvPr>
        </p:nvSpPr>
        <p:spPr>
          <a:xfrm>
            <a:off x="4953000" y="1728534"/>
            <a:ext cx="3505200" cy="340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A. Strategies to connect</a:t>
            </a:r>
            <a:endParaRPr/>
          </a:p>
          <a:p>
            <a:pPr marL="0" lvl="0" indent="0" algn="l" rtl="0">
              <a:spcBef>
                <a:spcPts val="70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B. The etiquette:</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Start the conversation</a:t>
            </a:r>
            <a:endParaRPr/>
          </a:p>
          <a:p>
            <a:pPr marL="577850" lvl="0" indent="-227012" algn="l" rtl="0">
              <a:spcBef>
                <a:spcPts val="700"/>
              </a:spcBef>
              <a:spcAft>
                <a:spcPts val="0"/>
              </a:spcAft>
              <a:buClr>
                <a:srgbClr val="DE582B"/>
              </a:buClr>
              <a:buSzPts val="2000"/>
              <a:buFont typeface="Twentieth Century"/>
              <a:buAutoNum type="arabicPeriod"/>
            </a:pPr>
            <a:r>
              <a:rPr lang="en-US" sz="2000" b="1">
                <a:solidFill>
                  <a:srgbClr val="DE582B"/>
                </a:solidFill>
                <a:latin typeface="Helvetica Neue"/>
                <a:ea typeface="Helvetica Neue"/>
                <a:cs typeface="Helvetica Neue"/>
                <a:sym typeface="Helvetica Neue"/>
              </a:rPr>
              <a:t>Maintain the conversation</a:t>
            </a:r>
            <a:endParaRPr b="1">
              <a:solidFill>
                <a:srgbClr val="DE582B"/>
              </a:solidFill>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Exit the conversation, gracefully </a:t>
            </a:r>
            <a:endParaRPr/>
          </a:p>
        </p:txBody>
      </p:sp>
      <p:sp>
        <p:nvSpPr>
          <p:cNvPr id="502" name="Google Shape;502;g229b7eeb07a_0_42"/>
          <p:cNvSpPr/>
          <p:nvPr/>
        </p:nvSpPr>
        <p:spPr>
          <a:xfrm>
            <a:off x="-1927225" y="-2719388"/>
            <a:ext cx="1842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503" name="Google Shape;503;g229b7eeb07a_0_42"/>
          <p:cNvSpPr txBox="1">
            <a:spLocks noGrp="1"/>
          </p:cNvSpPr>
          <p:nvPr>
            <p:ph type="title"/>
          </p:nvPr>
        </p:nvSpPr>
        <p:spPr>
          <a:xfrm>
            <a:off x="0" y="153988"/>
            <a:ext cx="9144000" cy="912900"/>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Agenda: What We’ll Work On Together</a:t>
            </a:r>
            <a:endParaRPr/>
          </a:p>
        </p:txBody>
      </p:sp>
      <p:pic>
        <p:nvPicPr>
          <p:cNvPr id="504" name="Google Shape;504;g229b7eeb07a_0_42" descr="shutterstock_379672768.jpg"/>
          <p:cNvPicPr preferRelativeResize="0"/>
          <p:nvPr/>
        </p:nvPicPr>
        <p:blipFill rotWithShape="1">
          <a:blip r:embed="rId3">
            <a:alphaModFix/>
          </a:blip>
          <a:srcRect t="12810" r="43026" b="17903"/>
          <a:stretch/>
        </p:blipFill>
        <p:spPr>
          <a:xfrm>
            <a:off x="531628" y="1969306"/>
            <a:ext cx="3657602" cy="430440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54" ky="144987" algn="tl" rotWithShape="0">
              <a:srgbClr val="000000">
                <a:alpha val="298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29b7eeb07a_0_51"/>
          <p:cNvSpPr txBox="1">
            <a:spLocks noGrp="1"/>
          </p:cNvSpPr>
          <p:nvPr>
            <p:ph type="sldNum" idx="12"/>
          </p:nvPr>
        </p:nvSpPr>
        <p:spPr>
          <a:xfrm>
            <a:off x="0" y="1225618"/>
            <a:ext cx="533400" cy="244500"/>
          </a:xfrm>
          <a:prstGeom prst="rect">
            <a:avLst/>
          </a:prstGeom>
          <a:solidFill>
            <a:srgbClr val="6AA84F"/>
          </a:solidFill>
          <a:ln>
            <a:noFill/>
          </a:ln>
        </p:spPr>
        <p:txBody>
          <a:bodyPr spcFirstLastPara="1" wrap="square" lIns="91425" tIns="45700" rIns="91425" bIns="45700" anchor="ctr" anchorCtr="0">
            <a:normAutofit lnSpcReduction="20000"/>
          </a:bodyPr>
          <a:lstStyle/>
          <a:p>
            <a:pPr marL="0" lvl="0" indent="0" algn="ctr" rtl="0">
              <a:spcBef>
                <a:spcPts val="0"/>
              </a:spcBef>
              <a:spcAft>
                <a:spcPts val="0"/>
              </a:spcAft>
              <a:buNone/>
            </a:pPr>
            <a:fld id="{00000000-1234-1234-1234-123412341234}" type="slidenum">
              <a:rPr lang="en-US"/>
              <a:t>19</a:t>
            </a:fld>
            <a:endParaRPr/>
          </a:p>
        </p:txBody>
      </p:sp>
      <p:sp>
        <p:nvSpPr>
          <p:cNvPr id="511" name="Google Shape;511;g229b7eeb07a_0_51"/>
          <p:cNvSpPr txBox="1">
            <a:spLocks noGrp="1"/>
          </p:cNvSpPr>
          <p:nvPr>
            <p:ph type="body" idx="1"/>
          </p:nvPr>
        </p:nvSpPr>
        <p:spPr>
          <a:xfrm>
            <a:off x="4953000" y="1728534"/>
            <a:ext cx="3505200" cy="340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A. Strategies to connect</a:t>
            </a:r>
            <a:endParaRPr/>
          </a:p>
          <a:p>
            <a:pPr marL="0" lvl="0" indent="0" algn="l" rtl="0">
              <a:spcBef>
                <a:spcPts val="70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B. The etiquette:</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Start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Maintain the conversation</a:t>
            </a:r>
            <a:endParaRPr/>
          </a:p>
          <a:p>
            <a:pPr marL="577850" lvl="0" indent="-227012" algn="l" rtl="0">
              <a:spcBef>
                <a:spcPts val="700"/>
              </a:spcBef>
              <a:spcAft>
                <a:spcPts val="0"/>
              </a:spcAft>
              <a:buClr>
                <a:srgbClr val="DE582B"/>
              </a:buClr>
              <a:buSzPts val="2000"/>
              <a:buFont typeface="Twentieth Century"/>
              <a:buAutoNum type="arabicPeriod"/>
            </a:pPr>
            <a:r>
              <a:rPr lang="en-US" sz="2000" b="1">
                <a:solidFill>
                  <a:srgbClr val="DE582B"/>
                </a:solidFill>
                <a:latin typeface="Helvetica Neue"/>
                <a:ea typeface="Helvetica Neue"/>
                <a:cs typeface="Helvetica Neue"/>
                <a:sym typeface="Helvetica Neue"/>
              </a:rPr>
              <a:t>Exit the conversation, gracefully </a:t>
            </a:r>
            <a:endParaRPr b="1">
              <a:solidFill>
                <a:srgbClr val="DE582B"/>
              </a:solidFill>
            </a:endParaRPr>
          </a:p>
        </p:txBody>
      </p:sp>
      <p:sp>
        <p:nvSpPr>
          <p:cNvPr id="512" name="Google Shape;512;g229b7eeb07a_0_51"/>
          <p:cNvSpPr/>
          <p:nvPr/>
        </p:nvSpPr>
        <p:spPr>
          <a:xfrm>
            <a:off x="-1927225" y="-2719388"/>
            <a:ext cx="1842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513" name="Google Shape;513;g229b7eeb07a_0_51"/>
          <p:cNvSpPr txBox="1">
            <a:spLocks noGrp="1"/>
          </p:cNvSpPr>
          <p:nvPr>
            <p:ph type="title"/>
          </p:nvPr>
        </p:nvSpPr>
        <p:spPr>
          <a:xfrm>
            <a:off x="0" y="153988"/>
            <a:ext cx="9144000" cy="912900"/>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Agenda: What We’ll Work On Together</a:t>
            </a:r>
            <a:endParaRPr/>
          </a:p>
        </p:txBody>
      </p:sp>
      <p:pic>
        <p:nvPicPr>
          <p:cNvPr id="514" name="Google Shape;514;g229b7eeb07a_0_51" descr="shutterstock_379672768.jpg"/>
          <p:cNvPicPr preferRelativeResize="0"/>
          <p:nvPr/>
        </p:nvPicPr>
        <p:blipFill rotWithShape="1">
          <a:blip r:embed="rId3">
            <a:alphaModFix/>
          </a:blip>
          <a:srcRect t="12810" r="43026" b="17903"/>
          <a:stretch/>
        </p:blipFill>
        <p:spPr>
          <a:xfrm>
            <a:off x="531628" y="1969306"/>
            <a:ext cx="3657602" cy="430440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54" ky="144987" algn="tl" rotWithShape="0">
              <a:srgbClr val="000000">
                <a:alpha val="298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
          <p:cNvSpPr txBox="1">
            <a:spLocks noGrp="1"/>
          </p:cNvSpPr>
          <p:nvPr>
            <p:ph type="sldNum" idx="12"/>
          </p:nvPr>
        </p:nvSpPr>
        <p:spPr>
          <a:xfrm>
            <a:off x="0" y="1225618"/>
            <a:ext cx="533400" cy="244500"/>
          </a:xfrm>
          <a:prstGeom prst="rect">
            <a:avLst/>
          </a:prstGeom>
          <a:solidFill>
            <a:srgbClr val="6AA84F"/>
          </a:solid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2</a:t>
            </a:fld>
            <a:endParaRPr/>
          </a:p>
        </p:txBody>
      </p:sp>
      <p:sp>
        <p:nvSpPr>
          <p:cNvPr id="222" name="Google Shape;222;p2"/>
          <p:cNvSpPr txBox="1">
            <a:spLocks noGrp="1"/>
          </p:cNvSpPr>
          <p:nvPr>
            <p:ph type="body" idx="1"/>
          </p:nvPr>
        </p:nvSpPr>
        <p:spPr>
          <a:xfrm>
            <a:off x="4953000" y="1728534"/>
            <a:ext cx="3505200" cy="34009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A. Strategies to connect</a:t>
            </a:r>
            <a:endParaRPr/>
          </a:p>
          <a:p>
            <a:pPr marL="0" lvl="0" indent="0" algn="l" rtl="0">
              <a:spcBef>
                <a:spcPts val="70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B. The etiquette:</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Start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Maintain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Exit the conversation, gracefully </a:t>
            </a:r>
            <a:endParaRPr/>
          </a:p>
        </p:txBody>
      </p:sp>
      <p:sp>
        <p:nvSpPr>
          <p:cNvPr id="223" name="Google Shape;223;p2"/>
          <p:cNvSpPr/>
          <p:nvPr/>
        </p:nvSpPr>
        <p:spPr>
          <a:xfrm>
            <a:off x="-1927225" y="-2719388"/>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224" name="Google Shape;224;p2"/>
          <p:cNvSpPr txBox="1">
            <a:spLocks noGrp="1"/>
          </p:cNvSpPr>
          <p:nvPr>
            <p:ph type="title"/>
          </p:nvPr>
        </p:nvSpPr>
        <p:spPr>
          <a:xfrm>
            <a:off x="0" y="153988"/>
            <a:ext cx="9144000" cy="912812"/>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Agenda: What We’ll Work On Together</a:t>
            </a:r>
            <a:endParaRPr/>
          </a:p>
        </p:txBody>
      </p:sp>
      <p:pic>
        <p:nvPicPr>
          <p:cNvPr id="225" name="Google Shape;225;p2" descr="shutterstock_379672768.jpg"/>
          <p:cNvPicPr preferRelativeResize="0"/>
          <p:nvPr/>
        </p:nvPicPr>
        <p:blipFill rotWithShape="1">
          <a:blip r:embed="rId3">
            <a:alphaModFix/>
          </a:blip>
          <a:srcRect t="12812" r="43025" b="17900"/>
          <a:stretch/>
        </p:blipFill>
        <p:spPr>
          <a:xfrm>
            <a:off x="531628" y="1969306"/>
            <a:ext cx="3657600" cy="430440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17"/>
          <p:cNvPicPr preferRelativeResize="0"/>
          <p:nvPr/>
        </p:nvPicPr>
        <p:blipFill rotWithShape="1">
          <a:blip r:embed="rId3">
            <a:alphaModFix/>
          </a:blip>
          <a:srcRect/>
          <a:stretch/>
        </p:blipFill>
        <p:spPr>
          <a:xfrm flipH="1">
            <a:off x="-76200" y="1524000"/>
            <a:ext cx="9296400" cy="5387906"/>
          </a:xfrm>
          <a:prstGeom prst="rect">
            <a:avLst/>
          </a:prstGeom>
          <a:noFill/>
          <a:ln>
            <a:noFill/>
          </a:ln>
        </p:spPr>
      </p:pic>
      <p:sp>
        <p:nvSpPr>
          <p:cNvPr id="521" name="Google Shape;521;p17"/>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20</a:t>
            </a:fld>
            <a:endParaRPr/>
          </a:p>
        </p:txBody>
      </p:sp>
      <p:sp>
        <p:nvSpPr>
          <p:cNvPr id="522" name="Google Shape;522;p17"/>
          <p:cNvSpPr/>
          <p:nvPr/>
        </p:nvSpPr>
        <p:spPr>
          <a:xfrm>
            <a:off x="4756150" y="-327025"/>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523" name="Google Shape;523;p17"/>
          <p:cNvSpPr/>
          <p:nvPr/>
        </p:nvSpPr>
        <p:spPr>
          <a:xfrm>
            <a:off x="152400" y="1600200"/>
            <a:ext cx="36703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Light"/>
                <a:ea typeface="Helvetica Neue Light"/>
                <a:cs typeface="Helvetica Neue Light"/>
                <a:sym typeface="Helvetica Neue Light"/>
              </a:rPr>
              <a:t>When winding down the conversation, Miles Morales waits for a pause and says: </a:t>
            </a:r>
            <a:endParaRPr>
              <a:solidFill>
                <a:schemeClr val="dk1"/>
              </a:solidFill>
            </a:endParaRPr>
          </a:p>
        </p:txBody>
      </p:sp>
      <p:sp>
        <p:nvSpPr>
          <p:cNvPr id="524" name="Google Shape;524;p17"/>
          <p:cNvSpPr/>
          <p:nvPr/>
        </p:nvSpPr>
        <p:spPr>
          <a:xfrm>
            <a:off x="1828800" y="4749745"/>
            <a:ext cx="2743200" cy="1041454"/>
          </a:xfrm>
          <a:prstGeom prst="wedgeEllipseCallout">
            <a:avLst>
              <a:gd name="adj1" fmla="val -38468"/>
              <a:gd name="adj2" fmla="val 68673"/>
            </a:avLst>
          </a:prstGeom>
          <a:solidFill>
            <a:srgbClr val="355D7E"/>
          </a:solidFill>
          <a:ln w="10000" cap="flat" cmpd="sng">
            <a:solidFill>
              <a:schemeClr val="l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Tahoma"/>
                <a:ea typeface="Tahoma"/>
                <a:cs typeface="Tahoma"/>
                <a:sym typeface="Tahoma"/>
              </a:rPr>
              <a:t>Well, it was great speaking with you. I hope the meeting is productive for you.</a:t>
            </a:r>
            <a:endParaRPr/>
          </a:p>
        </p:txBody>
      </p:sp>
      <p:sp>
        <p:nvSpPr>
          <p:cNvPr id="525" name="Google Shape;525;p17"/>
          <p:cNvSpPr txBox="1"/>
          <p:nvPr/>
        </p:nvSpPr>
        <p:spPr>
          <a:xfrm>
            <a:off x="7563574" y="4749745"/>
            <a:ext cx="15933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Helvetica Neue Light"/>
                <a:ea typeface="Helvetica Neue Light"/>
                <a:cs typeface="Helvetica Neue Light"/>
                <a:sym typeface="Helvetica Neue Light"/>
              </a:rPr>
              <a:t>Signal! Give the other person a moment to register the winding down of the conversation and shift gears.</a:t>
            </a:r>
            <a:endParaRPr/>
          </a:p>
        </p:txBody>
      </p:sp>
      <p:sp>
        <p:nvSpPr>
          <p:cNvPr id="526" name="Google Shape;526;p17"/>
          <p:cNvSpPr txBox="1">
            <a:spLocks noGrp="1"/>
          </p:cNvSpPr>
          <p:nvPr>
            <p:ph type="title"/>
          </p:nvPr>
        </p:nvSpPr>
        <p:spPr>
          <a:xfrm>
            <a:off x="727074" y="230188"/>
            <a:ext cx="8035925" cy="83661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Helvetica Neue Light"/>
              <a:buNone/>
            </a:pPr>
            <a:r>
              <a:rPr lang="en-US" sz="2500">
                <a:latin typeface="Helvetica Neue Light"/>
                <a:ea typeface="Helvetica Neue Light"/>
                <a:cs typeface="Helvetica Neue Light"/>
                <a:sym typeface="Helvetica Neue Light"/>
              </a:rPr>
              <a:t>Ending a Conversation, Gracefully:</a:t>
            </a:r>
            <a:br>
              <a:rPr lang="en-US" sz="2500">
                <a:latin typeface="Helvetica Neue Light"/>
                <a:ea typeface="Helvetica Neue Light"/>
                <a:cs typeface="Helvetica Neue Light"/>
                <a:sym typeface="Helvetica Neue Light"/>
              </a:rPr>
            </a:br>
            <a:r>
              <a:rPr lang="en-US" sz="2500">
                <a:latin typeface="Helvetica Neue Light"/>
                <a:ea typeface="Helvetica Neue Light"/>
                <a:cs typeface="Helvetica Neue Light"/>
                <a:sym typeface="Helvetica Neue Light"/>
              </a:rPr>
              <a:t>It’s all about using language that signals you’re ending</a:t>
            </a:r>
            <a:endParaRPr/>
          </a:p>
        </p:txBody>
      </p:sp>
      <p:sp>
        <p:nvSpPr>
          <p:cNvPr id="527" name="Google Shape;527;p17"/>
          <p:cNvSpPr/>
          <p:nvPr/>
        </p:nvSpPr>
        <p:spPr>
          <a:xfrm>
            <a:off x="-10817" y="3843544"/>
            <a:ext cx="2743200" cy="1041600"/>
          </a:xfrm>
          <a:prstGeom prst="wedgeEllipseCallout">
            <a:avLst>
              <a:gd name="adj1" fmla="val -38468"/>
              <a:gd name="adj2" fmla="val 68673"/>
            </a:avLst>
          </a:prstGeom>
          <a:solidFill>
            <a:schemeClr val="accent4"/>
          </a:solidFill>
          <a:ln w="10000" cap="flat" cmpd="sng">
            <a:solidFill>
              <a:schemeClr val="l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Tahoma"/>
                <a:ea typeface="Tahoma"/>
                <a:cs typeface="Tahoma"/>
                <a:sym typeface="Tahoma"/>
              </a:rPr>
              <a:t>Well, it was nice to meet you. Maybe we’ll see each other around.</a:t>
            </a:r>
            <a:endParaRPr/>
          </a:p>
        </p:txBody>
      </p:sp>
      <p:sp>
        <p:nvSpPr>
          <p:cNvPr id="528" name="Google Shape;528;p17"/>
          <p:cNvSpPr/>
          <p:nvPr/>
        </p:nvSpPr>
        <p:spPr>
          <a:xfrm>
            <a:off x="-76200" y="4876800"/>
            <a:ext cx="2133600" cy="2111306"/>
          </a:xfrm>
          <a:prstGeom prst="ellipse">
            <a:avLst/>
          </a:prstGeom>
          <a:solidFill>
            <a:schemeClr val="lt1"/>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pic>
        <p:nvPicPr>
          <p:cNvPr id="529" name="Google Shape;529;p17" descr="A person wearing glasses&#10;&#10;Description automatically generated with low confidence"/>
          <p:cNvPicPr preferRelativeResize="0"/>
          <p:nvPr/>
        </p:nvPicPr>
        <p:blipFill rotWithShape="1">
          <a:blip r:embed="rId4">
            <a:alphaModFix/>
          </a:blip>
          <a:srcRect l="37916" r="5000" b="16250"/>
          <a:stretch/>
        </p:blipFill>
        <p:spPr>
          <a:xfrm>
            <a:off x="-43591" y="4920909"/>
            <a:ext cx="2068381" cy="2023088"/>
          </a:xfrm>
          <a:prstGeom prst="ellipse">
            <a:avLst/>
          </a:prstGeom>
          <a:noFill/>
          <a:ln w="63500" cap="rnd" cmpd="sng">
            <a:solidFill>
              <a:schemeClr val="lt1"/>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8"/>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21</a:t>
            </a:fld>
            <a:endParaRPr/>
          </a:p>
        </p:txBody>
      </p:sp>
      <p:sp>
        <p:nvSpPr>
          <p:cNvPr id="536" name="Google Shape;536;p18"/>
          <p:cNvSpPr txBox="1">
            <a:spLocks noGrp="1"/>
          </p:cNvSpPr>
          <p:nvPr>
            <p:ph type="body" idx="1"/>
          </p:nvPr>
        </p:nvSpPr>
        <p:spPr>
          <a:xfrm>
            <a:off x="342900" y="1524000"/>
            <a:ext cx="8877300" cy="5410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990"/>
              <a:buNone/>
            </a:pPr>
            <a:endParaRPr sz="1650"/>
          </a:p>
          <a:p>
            <a:pPr marL="182880" lvl="0" indent="-182880" algn="l" rtl="0">
              <a:spcBef>
                <a:spcPts val="700"/>
              </a:spcBef>
              <a:spcAft>
                <a:spcPts val="0"/>
              </a:spcAft>
              <a:buSzPts val="1400"/>
              <a:buFont typeface="Twentieth Century"/>
              <a:buAutoNum type="arabicPeriod"/>
            </a:pPr>
            <a:r>
              <a:rPr lang="en-US" sz="1400"/>
              <a:t>It was a pleasure speaking with you. I hope you have a great night/very productive time at the conference/I hope you find this session useful.</a:t>
            </a:r>
            <a:endParaRPr/>
          </a:p>
          <a:p>
            <a:pPr marL="182880" lvl="0" indent="-93979" algn="l" rtl="0">
              <a:spcBef>
                <a:spcPts val="700"/>
              </a:spcBef>
              <a:spcAft>
                <a:spcPts val="0"/>
              </a:spcAft>
              <a:buSzPts val="1400"/>
              <a:buFont typeface="Twentieth Century"/>
              <a:buNone/>
            </a:pPr>
            <a:endParaRPr sz="1400"/>
          </a:p>
          <a:p>
            <a:pPr marL="182880" lvl="0" indent="-182880" algn="l" rtl="0">
              <a:spcBef>
                <a:spcPts val="700"/>
              </a:spcBef>
              <a:spcAft>
                <a:spcPts val="0"/>
              </a:spcAft>
              <a:buSzPts val="1400"/>
              <a:buFont typeface="Twentieth Century"/>
              <a:buAutoNum type="arabicPeriod"/>
            </a:pPr>
            <a:r>
              <a:rPr lang="en-US" sz="1400"/>
              <a:t>I’m sorry to interrupt (because this is quite interesting), but I wanted connect with Bruce Banner and it looks like he might be leaving.  It was great to speak with you. I hope we will run into each other again.</a:t>
            </a:r>
            <a:endParaRPr/>
          </a:p>
          <a:p>
            <a:pPr marL="182880" lvl="0" indent="-93979" algn="l" rtl="0">
              <a:spcBef>
                <a:spcPts val="700"/>
              </a:spcBef>
              <a:spcAft>
                <a:spcPts val="0"/>
              </a:spcAft>
              <a:buSzPts val="1400"/>
              <a:buFont typeface="Twentieth Century"/>
              <a:buNone/>
            </a:pPr>
            <a:endParaRPr sz="1400"/>
          </a:p>
          <a:p>
            <a:pPr marL="182880" lvl="0" indent="-93979" algn="l" rtl="0">
              <a:spcBef>
                <a:spcPts val="700"/>
              </a:spcBef>
              <a:spcAft>
                <a:spcPts val="0"/>
              </a:spcAft>
              <a:buSzPts val="1400"/>
              <a:buFont typeface="Twentieth Century"/>
              <a:buNone/>
            </a:pPr>
            <a:endParaRPr sz="1400"/>
          </a:p>
          <a:p>
            <a:pPr marL="182880" lvl="0" indent="-182880" algn="l" rtl="0">
              <a:spcBef>
                <a:spcPts val="700"/>
              </a:spcBef>
              <a:spcAft>
                <a:spcPts val="0"/>
              </a:spcAft>
              <a:buSzPts val="1400"/>
              <a:buNone/>
            </a:pPr>
            <a:endParaRPr sz="1400"/>
          </a:p>
          <a:p>
            <a:pPr marL="182880" lvl="0" indent="-182880" algn="l" rtl="0">
              <a:spcBef>
                <a:spcPts val="700"/>
              </a:spcBef>
              <a:spcAft>
                <a:spcPts val="0"/>
              </a:spcAft>
              <a:buSzPts val="1400"/>
              <a:buFont typeface="Twentieth Century"/>
              <a:buAutoNum type="arabicPeriod"/>
            </a:pPr>
            <a:r>
              <a:rPr lang="en-US" sz="1400">
                <a:solidFill>
                  <a:schemeClr val="accent2"/>
                </a:solidFill>
              </a:rPr>
              <a:t>(</a:t>
            </a:r>
            <a:r>
              <a:rPr lang="en-US" sz="1400" i="1">
                <a:solidFill>
                  <a:schemeClr val="accent2"/>
                </a:solidFill>
              </a:rPr>
              <a:t>Express appreciation) </a:t>
            </a:r>
            <a:r>
              <a:rPr lang="en-US" sz="1400"/>
              <a:t>Well, it was great to meet you. Thanks so much for your advice. I really appreciate it. </a:t>
            </a:r>
            <a:endParaRPr/>
          </a:p>
          <a:p>
            <a:pPr marL="182880" lvl="0" indent="-93979" algn="l" rtl="0">
              <a:spcBef>
                <a:spcPts val="700"/>
              </a:spcBef>
              <a:spcAft>
                <a:spcPts val="0"/>
              </a:spcAft>
              <a:buSzPts val="1400"/>
              <a:buFont typeface="Twentieth Century"/>
              <a:buNone/>
            </a:pPr>
            <a:endParaRPr sz="1400"/>
          </a:p>
          <a:p>
            <a:pPr marL="182880" lvl="0" indent="-182880" algn="l" rtl="0">
              <a:spcBef>
                <a:spcPts val="700"/>
              </a:spcBef>
              <a:spcAft>
                <a:spcPts val="0"/>
              </a:spcAft>
              <a:buSzPts val="1400"/>
              <a:buFont typeface="Twentieth Century"/>
              <a:buAutoNum type="arabicPeriod"/>
            </a:pPr>
            <a:r>
              <a:rPr lang="en-US" sz="1400" i="1">
                <a:solidFill>
                  <a:srgbClr val="C0504D"/>
                </a:solidFill>
              </a:rPr>
              <a:t>(Be specific</a:t>
            </a:r>
            <a:r>
              <a:rPr lang="en-US" sz="1400" i="1"/>
              <a:t>) </a:t>
            </a:r>
            <a:r>
              <a:rPr lang="en-US" sz="1400"/>
              <a:t>It was good talking with you – it was very helpful hearing what three criteria you used to evaluate postdoc options and what questions you asked during the interview.  Thank you.</a:t>
            </a:r>
            <a:endParaRPr/>
          </a:p>
          <a:p>
            <a:pPr marL="182880" lvl="0" indent="-93979" algn="l" rtl="0">
              <a:spcBef>
                <a:spcPts val="700"/>
              </a:spcBef>
              <a:spcAft>
                <a:spcPts val="0"/>
              </a:spcAft>
              <a:buSzPts val="1400"/>
              <a:buFont typeface="Twentieth Century"/>
              <a:buNone/>
            </a:pPr>
            <a:endParaRPr sz="1400"/>
          </a:p>
          <a:p>
            <a:pPr marL="182880" lvl="0" indent="-182880" algn="l" rtl="0">
              <a:lnSpc>
                <a:spcPct val="80000"/>
              </a:lnSpc>
              <a:spcBef>
                <a:spcPts val="700"/>
              </a:spcBef>
              <a:spcAft>
                <a:spcPts val="0"/>
              </a:spcAft>
              <a:buSzPts val="1400"/>
              <a:buFont typeface="Twentieth Century"/>
              <a:buAutoNum type="arabicPeriod"/>
            </a:pPr>
            <a:r>
              <a:rPr lang="en-US" sz="1400" i="1">
                <a:solidFill>
                  <a:srgbClr val="C0504D"/>
                </a:solidFill>
              </a:rPr>
              <a:t>(Got an informational interview!)  </a:t>
            </a:r>
            <a:r>
              <a:rPr lang="en-US" sz="1400"/>
              <a:t>Thank you.  I look forward to speaking with you tomorrow at 4pm.</a:t>
            </a:r>
            <a:endParaRPr/>
          </a:p>
          <a:p>
            <a:pPr marL="182880" lvl="0" indent="-93979" algn="l" rtl="0">
              <a:lnSpc>
                <a:spcPct val="80000"/>
              </a:lnSpc>
              <a:spcBef>
                <a:spcPts val="700"/>
              </a:spcBef>
              <a:spcAft>
                <a:spcPts val="0"/>
              </a:spcAft>
              <a:buSzPts val="1400"/>
              <a:buFont typeface="Twentieth Century"/>
              <a:buNone/>
            </a:pPr>
            <a:endParaRPr sz="1400"/>
          </a:p>
          <a:p>
            <a:pPr marL="182880" lvl="0" indent="-182880" algn="l" rtl="0">
              <a:lnSpc>
                <a:spcPct val="80000"/>
              </a:lnSpc>
              <a:spcBef>
                <a:spcPts val="700"/>
              </a:spcBef>
              <a:spcAft>
                <a:spcPts val="0"/>
              </a:spcAft>
              <a:buSzPts val="1400"/>
              <a:buFont typeface="Twentieth Century"/>
              <a:buAutoNum type="arabicPeriod"/>
            </a:pPr>
            <a:r>
              <a:rPr lang="en-US" sz="1400" i="1">
                <a:solidFill>
                  <a:srgbClr val="C0504D"/>
                </a:solidFill>
              </a:rPr>
              <a:t>(Want to keep in touch) </a:t>
            </a:r>
            <a:r>
              <a:rPr lang="en-US" sz="1400"/>
              <a:t>Thanks for the advice/insight. It’s been a valuable conversation. I’d like to let you know how it goes. Could we keep in touch? </a:t>
            </a:r>
            <a:endParaRPr/>
          </a:p>
        </p:txBody>
      </p:sp>
      <p:sp>
        <p:nvSpPr>
          <p:cNvPr id="537" name="Google Shape;537;p18"/>
          <p:cNvSpPr/>
          <p:nvPr/>
        </p:nvSpPr>
        <p:spPr>
          <a:xfrm>
            <a:off x="4756150" y="-327025"/>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538" name="Google Shape;538;p18"/>
          <p:cNvSpPr/>
          <p:nvPr/>
        </p:nvSpPr>
        <p:spPr>
          <a:xfrm>
            <a:off x="228600" y="1581835"/>
            <a:ext cx="4572000" cy="32316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dk1"/>
                </a:solidFill>
                <a:latin typeface="Helvetica Neue"/>
                <a:ea typeface="Helvetica Neue"/>
                <a:cs typeface="Helvetica Neue"/>
                <a:sym typeface="Helvetica Neue"/>
              </a:rPr>
              <a:t>A general ending:</a:t>
            </a:r>
            <a:endParaRPr/>
          </a:p>
        </p:txBody>
      </p:sp>
      <p:sp>
        <p:nvSpPr>
          <p:cNvPr id="539" name="Google Shape;539;p18"/>
          <p:cNvSpPr/>
          <p:nvPr/>
        </p:nvSpPr>
        <p:spPr>
          <a:xfrm>
            <a:off x="228600" y="3733800"/>
            <a:ext cx="5943600" cy="32316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Helvetica Neue"/>
              <a:buNone/>
            </a:pPr>
            <a:r>
              <a:rPr lang="en-US" sz="1800" b="1">
                <a:solidFill>
                  <a:schemeClr val="dk1"/>
                </a:solidFill>
                <a:latin typeface="Helvetica Neue"/>
                <a:ea typeface="Helvetica Neue"/>
                <a:cs typeface="Helvetica Neue"/>
                <a:sym typeface="Helvetica Neue"/>
              </a:rPr>
              <a:t>Ending if the person offered you advice:</a:t>
            </a:r>
            <a:endParaRPr/>
          </a:p>
        </p:txBody>
      </p:sp>
      <p:sp>
        <p:nvSpPr>
          <p:cNvPr id="540" name="Google Shape;540;p18"/>
          <p:cNvSpPr txBox="1">
            <a:spLocks noGrp="1"/>
          </p:cNvSpPr>
          <p:nvPr>
            <p:ph type="title"/>
          </p:nvPr>
        </p:nvSpPr>
        <p:spPr>
          <a:xfrm>
            <a:off x="803275" y="152400"/>
            <a:ext cx="8035925" cy="8366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500"/>
              <a:buFont typeface="Helvetica Neue Light"/>
              <a:buNone/>
            </a:pPr>
            <a:r>
              <a:rPr lang="en-US" sz="2500">
                <a:latin typeface="Helvetica Neue Light"/>
                <a:ea typeface="Helvetica Neue Light"/>
                <a:cs typeface="Helvetica Neue Light"/>
                <a:sym typeface="Helvetica Neue Light"/>
              </a:rPr>
              <a:t>Your Turn: Here are 6 graceful exits.</a:t>
            </a:r>
            <a:br>
              <a:rPr lang="en-US" sz="2500">
                <a:latin typeface="Helvetica Neue Light"/>
                <a:ea typeface="Helvetica Neue Light"/>
                <a:cs typeface="Helvetica Neue Light"/>
                <a:sym typeface="Helvetica Neue Light"/>
              </a:rPr>
            </a:br>
            <a:r>
              <a:rPr lang="en-US" sz="2500">
                <a:latin typeface="Helvetica Neue Light"/>
                <a:ea typeface="Helvetica Neue Light"/>
                <a:cs typeface="Helvetica Neue Light"/>
                <a:sym typeface="Helvetica Neue Light"/>
              </a:rPr>
              <a:t>Land your plane…and gracefully end your conversation.</a:t>
            </a:r>
            <a:br>
              <a:rPr lang="en-US" sz="2500">
                <a:latin typeface="Helvetica Neue Light"/>
                <a:ea typeface="Helvetica Neue Light"/>
                <a:cs typeface="Helvetica Neue Light"/>
                <a:sym typeface="Helvetica Neue Light"/>
              </a:rPr>
            </a:br>
            <a:r>
              <a:rPr lang="en-US" sz="2500">
                <a:latin typeface="Helvetica Neue Light"/>
                <a:ea typeface="Helvetica Neue Light"/>
                <a:cs typeface="Helvetica Neue Light"/>
                <a:sym typeface="Helvetica Neue Light"/>
              </a:rPr>
              <a:t>….in 5 minutes!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3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3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6">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6">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36">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36">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36">
                                            <p:txEl>
                                              <p:pRg st="13" end="1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19"/>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22</a:t>
            </a:fld>
            <a:endParaRPr/>
          </a:p>
        </p:txBody>
      </p:sp>
      <p:sp>
        <p:nvSpPr>
          <p:cNvPr id="547" name="Google Shape;547;p19"/>
          <p:cNvSpPr txBox="1">
            <a:spLocks noGrp="1"/>
          </p:cNvSpPr>
          <p:nvPr>
            <p:ph type="body" idx="1"/>
          </p:nvPr>
        </p:nvSpPr>
        <p:spPr>
          <a:xfrm>
            <a:off x="4953000" y="1728534"/>
            <a:ext cx="3505200" cy="340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a:ea typeface="Helvetica Neue"/>
                <a:cs typeface="Helvetica Neue"/>
                <a:sym typeface="Helvetica Neue"/>
              </a:rPr>
              <a:t>A. Strategies to connect</a:t>
            </a:r>
            <a:endParaRPr/>
          </a:p>
          <a:p>
            <a:pPr marL="0" lvl="0" indent="0" algn="l" rtl="0">
              <a:spcBef>
                <a:spcPts val="70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B. The etiquette:</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Start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Maintain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Exit the conversation, gracefully </a:t>
            </a:r>
            <a:endParaRPr/>
          </a:p>
        </p:txBody>
      </p:sp>
      <p:sp>
        <p:nvSpPr>
          <p:cNvPr id="548" name="Google Shape;548;p19"/>
          <p:cNvSpPr/>
          <p:nvPr/>
        </p:nvSpPr>
        <p:spPr>
          <a:xfrm>
            <a:off x="-1927225" y="-2719388"/>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549" name="Google Shape;549;p19"/>
          <p:cNvSpPr txBox="1">
            <a:spLocks noGrp="1"/>
          </p:cNvSpPr>
          <p:nvPr>
            <p:ph type="title"/>
          </p:nvPr>
        </p:nvSpPr>
        <p:spPr>
          <a:xfrm>
            <a:off x="0" y="153988"/>
            <a:ext cx="9144000" cy="912812"/>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What We Worked On</a:t>
            </a:r>
            <a:endParaRPr/>
          </a:p>
        </p:txBody>
      </p:sp>
      <p:pic>
        <p:nvPicPr>
          <p:cNvPr id="550" name="Google Shape;550;p19" descr="shutterstock_379672768.jpg"/>
          <p:cNvPicPr preferRelativeResize="0"/>
          <p:nvPr/>
        </p:nvPicPr>
        <p:blipFill rotWithShape="1">
          <a:blip r:embed="rId3">
            <a:alphaModFix/>
          </a:blip>
          <a:srcRect t="12812" r="43025" b="17900"/>
          <a:stretch/>
        </p:blipFill>
        <p:spPr>
          <a:xfrm>
            <a:off x="533400" y="2195800"/>
            <a:ext cx="2362199" cy="2779927"/>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551" name="Google Shape;551;p19"/>
          <p:cNvSpPr/>
          <p:nvPr/>
        </p:nvSpPr>
        <p:spPr>
          <a:xfrm>
            <a:off x="6166125" y="4660550"/>
            <a:ext cx="3143700" cy="2380200"/>
          </a:xfrm>
          <a:prstGeom prst="star5">
            <a:avLst>
              <a:gd name="adj" fmla="val 19098"/>
              <a:gd name="hf" fmla="val 105146"/>
              <a:gd name="vf" fmla="val 11055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     You’re </a:t>
            </a:r>
            <a:endParaRPr/>
          </a:p>
          <a:p>
            <a:pPr marL="0" lvl="0" indent="0" algn="l" rtl="0">
              <a:spcBef>
                <a:spcPts val="0"/>
              </a:spcBef>
              <a:spcAft>
                <a:spcPts val="0"/>
              </a:spcAft>
              <a:buNone/>
            </a:pPr>
            <a:r>
              <a:rPr lang="en-US"/>
              <a:t>     ready</a:t>
            </a:r>
            <a:endParaRPr/>
          </a:p>
          <a:p>
            <a:pPr marL="0" lvl="0" indent="0" algn="l" rtl="0">
              <a:spcBef>
                <a:spcPts val="0"/>
              </a:spcBef>
              <a:spcAft>
                <a:spcPts val="0"/>
              </a:spcAft>
              <a:buNone/>
            </a:pPr>
            <a:r>
              <a:rPr lang="en-US"/>
              <a:t>     to go!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22a4a29b87e_0_3"/>
          <p:cNvSpPr txBox="1">
            <a:spLocks noGrp="1"/>
          </p:cNvSpPr>
          <p:nvPr>
            <p:ph type="sldNum" idx="12"/>
          </p:nvPr>
        </p:nvSpPr>
        <p:spPr>
          <a:xfrm>
            <a:off x="0" y="1225618"/>
            <a:ext cx="533400" cy="24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23</a:t>
            </a:fld>
            <a:endParaRPr/>
          </a:p>
        </p:txBody>
      </p:sp>
      <p:pic>
        <p:nvPicPr>
          <p:cNvPr id="558" name="Google Shape;558;g22a4a29b87e_0_3"/>
          <p:cNvPicPr preferRelativeResize="0"/>
          <p:nvPr/>
        </p:nvPicPr>
        <p:blipFill>
          <a:blip r:embed="rId3">
            <a:alphaModFix/>
          </a:blip>
          <a:stretch>
            <a:fillRect/>
          </a:stretch>
        </p:blipFill>
        <p:spPr>
          <a:xfrm>
            <a:off x="187262" y="1586475"/>
            <a:ext cx="7543424" cy="5208204"/>
          </a:xfrm>
          <a:prstGeom prst="rect">
            <a:avLst/>
          </a:prstGeom>
          <a:noFill/>
          <a:ln w="9525" cap="flat" cmpd="sng">
            <a:solidFill>
              <a:schemeClr val="dk1"/>
            </a:solidFill>
            <a:prstDash val="solid"/>
            <a:round/>
            <a:headEnd type="none" w="sm" len="sm"/>
            <a:tailEnd type="none" w="sm" len="sm"/>
          </a:ln>
        </p:spPr>
      </p:pic>
      <p:grpSp>
        <p:nvGrpSpPr>
          <p:cNvPr id="559" name="Google Shape;559;g22a4a29b87e_0_3"/>
          <p:cNvGrpSpPr/>
          <p:nvPr/>
        </p:nvGrpSpPr>
        <p:grpSpPr>
          <a:xfrm>
            <a:off x="7825074" y="3529766"/>
            <a:ext cx="1212714" cy="1196585"/>
            <a:chOff x="7889500" y="2654850"/>
            <a:chExt cx="1135500" cy="1183800"/>
          </a:xfrm>
        </p:grpSpPr>
        <p:sp>
          <p:nvSpPr>
            <p:cNvPr id="560" name="Google Shape;560;g22a4a29b87e_0_3"/>
            <p:cNvSpPr/>
            <p:nvPr/>
          </p:nvSpPr>
          <p:spPr>
            <a:xfrm>
              <a:off x="7889500" y="2654850"/>
              <a:ext cx="1135500" cy="118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1" name="Google Shape;561;g22a4a29b87e_0_3"/>
            <p:cNvPicPr preferRelativeResize="0"/>
            <p:nvPr/>
          </p:nvPicPr>
          <p:blipFill>
            <a:blip r:embed="rId4">
              <a:alphaModFix/>
            </a:blip>
            <a:stretch>
              <a:fillRect/>
            </a:stretch>
          </p:blipFill>
          <p:spPr>
            <a:xfrm>
              <a:off x="7953772" y="2743288"/>
              <a:ext cx="1006950" cy="1006925"/>
            </a:xfrm>
            <a:prstGeom prst="rect">
              <a:avLst/>
            </a:prstGeom>
            <a:noFill/>
            <a:ln>
              <a:noFill/>
            </a:ln>
          </p:spPr>
        </p:pic>
      </p:grpSp>
      <p:sp>
        <p:nvSpPr>
          <p:cNvPr id="562" name="Google Shape;562;g22a4a29b87e_0_3"/>
          <p:cNvSpPr txBox="1">
            <a:spLocks noGrp="1"/>
          </p:cNvSpPr>
          <p:nvPr>
            <p:ph type="title"/>
          </p:nvPr>
        </p:nvSpPr>
        <p:spPr>
          <a:xfrm>
            <a:off x="0" y="153988"/>
            <a:ext cx="9144000" cy="912900"/>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How to Follow up After a Networking Event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227f1482b2e_2_20"/>
          <p:cNvSpPr/>
          <p:nvPr/>
        </p:nvSpPr>
        <p:spPr>
          <a:xfrm>
            <a:off x="76200" y="228600"/>
            <a:ext cx="5943600" cy="4953000"/>
          </a:xfrm>
          <a:prstGeom prst="rect">
            <a:avLst/>
          </a:prstGeom>
          <a:solidFill>
            <a:srgbClr val="0F2646"/>
          </a:solidFill>
          <a:ln w="10000" cap="flat" cmpd="sng">
            <a:solidFill>
              <a:schemeClr val="accen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569" name="Google Shape;569;g227f1482b2e_2_20"/>
          <p:cNvSpPr txBox="1"/>
          <p:nvPr/>
        </p:nvSpPr>
        <p:spPr>
          <a:xfrm>
            <a:off x="278592" y="433098"/>
            <a:ext cx="4598100" cy="3694200"/>
          </a:xfrm>
          <a:prstGeom prst="rect">
            <a:avLst/>
          </a:prstGeom>
          <a:solidFill>
            <a:schemeClr val="lt1">
              <a:alpha val="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900" b="0" i="0" u="none" strike="noStrike" cap="none">
                <a:solidFill>
                  <a:schemeClr val="lt1"/>
                </a:solidFill>
                <a:latin typeface="Helvetica Neue"/>
                <a:ea typeface="Helvetica Neue"/>
                <a:cs typeface="Helvetica Neue"/>
                <a:sym typeface="Helvetica Neue"/>
              </a:rPr>
              <a:t>Mastering the Art </a:t>
            </a:r>
            <a:endParaRPr sz="1300"/>
          </a:p>
          <a:p>
            <a:pPr marL="0" marR="0" lvl="0" indent="0" algn="l" rtl="0">
              <a:spcBef>
                <a:spcPts val="0"/>
              </a:spcBef>
              <a:spcAft>
                <a:spcPts val="0"/>
              </a:spcAft>
              <a:buNone/>
            </a:pPr>
            <a:r>
              <a:rPr lang="en-US" sz="3900">
                <a:solidFill>
                  <a:schemeClr val="lt1"/>
                </a:solidFill>
                <a:latin typeface="Helvetica Neue"/>
                <a:ea typeface="Helvetica Neue"/>
                <a:cs typeface="Helvetica Neue"/>
                <a:sym typeface="Helvetica Neue"/>
              </a:rPr>
              <a:t>of Uncomfortability:</a:t>
            </a:r>
            <a:endParaRPr sz="1300"/>
          </a:p>
          <a:p>
            <a:pPr marL="0" marR="0" lvl="0" indent="0" algn="l" rtl="0">
              <a:spcBef>
                <a:spcPts val="0"/>
              </a:spcBef>
              <a:spcAft>
                <a:spcPts val="0"/>
              </a:spcAft>
              <a:buNone/>
            </a:pPr>
            <a:endParaRPr sz="39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39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en-US" sz="3900" b="1">
                <a:solidFill>
                  <a:schemeClr val="lt1"/>
                </a:solidFill>
                <a:latin typeface="Helvetica Neue"/>
                <a:ea typeface="Helvetica Neue"/>
                <a:cs typeface="Helvetica Neue"/>
                <a:sym typeface="Helvetica Neue"/>
              </a:rPr>
              <a:t>Networking Edition</a:t>
            </a:r>
            <a:endParaRPr sz="3900" b="1">
              <a:solidFill>
                <a:schemeClr val="lt1"/>
              </a:solidFill>
              <a:latin typeface="Helvetica Neue"/>
              <a:ea typeface="Helvetica Neue"/>
              <a:cs typeface="Helvetica Neue"/>
              <a:sym typeface="Helvetica Neue"/>
            </a:endParaRPr>
          </a:p>
        </p:txBody>
      </p:sp>
      <p:pic>
        <p:nvPicPr>
          <p:cNvPr id="570" name="Google Shape;570;g227f1482b2e_2_20"/>
          <p:cNvPicPr preferRelativeResize="0"/>
          <p:nvPr/>
        </p:nvPicPr>
        <p:blipFill rotWithShape="1">
          <a:blip r:embed="rId3">
            <a:alphaModFix/>
          </a:blip>
          <a:srcRect/>
          <a:stretch/>
        </p:blipFill>
        <p:spPr>
          <a:xfrm>
            <a:off x="206421" y="5747220"/>
            <a:ext cx="535102" cy="790181"/>
          </a:xfrm>
          <a:prstGeom prst="rect">
            <a:avLst/>
          </a:prstGeom>
          <a:noFill/>
          <a:ln w="9525" cap="flat" cmpd="sng">
            <a:solidFill>
              <a:schemeClr val="lt1"/>
            </a:solidFill>
            <a:prstDash val="solid"/>
            <a:round/>
            <a:headEnd type="none" w="sm" len="sm"/>
            <a:tailEnd type="none" w="sm" len="sm"/>
          </a:ln>
        </p:spPr>
      </p:pic>
      <p:pic>
        <p:nvPicPr>
          <p:cNvPr id="571" name="Google Shape;571;g227f1482b2e_2_20"/>
          <p:cNvPicPr preferRelativeResize="0"/>
          <p:nvPr/>
        </p:nvPicPr>
        <p:blipFill rotWithShape="1">
          <a:blip r:embed="rId4">
            <a:alphaModFix/>
          </a:blip>
          <a:srcRect/>
          <a:stretch/>
        </p:blipFill>
        <p:spPr>
          <a:xfrm>
            <a:off x="3165151" y="5715000"/>
            <a:ext cx="873449" cy="889623"/>
          </a:xfrm>
          <a:prstGeom prst="rect">
            <a:avLst/>
          </a:prstGeom>
          <a:noFill/>
          <a:ln w="9525" cap="flat" cmpd="sng">
            <a:solidFill>
              <a:schemeClr val="lt1"/>
            </a:solidFill>
            <a:prstDash val="solid"/>
            <a:round/>
            <a:headEnd type="none" w="sm" len="sm"/>
            <a:tailEnd type="none" w="sm" len="sm"/>
          </a:ln>
        </p:spPr>
      </p:pic>
      <p:grpSp>
        <p:nvGrpSpPr>
          <p:cNvPr id="572" name="Google Shape;572;g227f1482b2e_2_20"/>
          <p:cNvGrpSpPr/>
          <p:nvPr/>
        </p:nvGrpSpPr>
        <p:grpSpPr>
          <a:xfrm>
            <a:off x="838025" y="5824740"/>
            <a:ext cx="2209733" cy="692828"/>
            <a:chOff x="4244092" y="4112258"/>
            <a:chExt cx="1578268" cy="668108"/>
          </a:xfrm>
        </p:grpSpPr>
        <p:sp>
          <p:nvSpPr>
            <p:cNvPr id="573" name="Google Shape;573;g227f1482b2e_2_20"/>
            <p:cNvSpPr/>
            <p:nvPr/>
          </p:nvSpPr>
          <p:spPr>
            <a:xfrm>
              <a:off x="4244092" y="4122766"/>
              <a:ext cx="1533900" cy="657600"/>
            </a:xfrm>
            <a:prstGeom prst="rect">
              <a:avLst/>
            </a:prstGeom>
            <a:solidFill>
              <a:schemeClr val="lt1"/>
            </a:solidFill>
            <a:ln w="10000" cap="flat" cmpd="sng">
              <a:solidFill>
                <a:schemeClr val="l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pic>
          <p:nvPicPr>
            <p:cNvPr id="574" name="Google Shape;574;g227f1482b2e_2_20"/>
            <p:cNvPicPr preferRelativeResize="0"/>
            <p:nvPr/>
          </p:nvPicPr>
          <p:blipFill rotWithShape="1">
            <a:blip r:embed="rId5">
              <a:alphaModFix/>
            </a:blip>
            <a:srcRect/>
            <a:stretch/>
          </p:blipFill>
          <p:spPr>
            <a:xfrm>
              <a:off x="4288418" y="4112258"/>
              <a:ext cx="1533942" cy="646331"/>
            </a:xfrm>
            <a:prstGeom prst="rect">
              <a:avLst/>
            </a:prstGeom>
            <a:noFill/>
            <a:ln>
              <a:noFill/>
            </a:ln>
          </p:spPr>
        </p:pic>
      </p:grpSp>
      <p:sp>
        <p:nvSpPr>
          <p:cNvPr id="575" name="Google Shape;575;g227f1482b2e_2_20"/>
          <p:cNvSpPr txBox="1"/>
          <p:nvPr/>
        </p:nvSpPr>
        <p:spPr>
          <a:xfrm>
            <a:off x="278592" y="4518449"/>
            <a:ext cx="3886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Helvetica Neue"/>
                <a:ea typeface="Helvetica Neue"/>
                <a:cs typeface="Helvetica Neue"/>
                <a:sym typeface="Helvetica Neue"/>
              </a:rPr>
              <a:t>Naledi Saul</a:t>
            </a:r>
            <a:endParaRPr/>
          </a:p>
          <a:p>
            <a:pPr marL="0" marR="0" lvl="0" indent="0" algn="l" rtl="0">
              <a:spcBef>
                <a:spcPts val="0"/>
              </a:spcBef>
              <a:spcAft>
                <a:spcPts val="0"/>
              </a:spcAft>
              <a:buNone/>
            </a:pPr>
            <a:r>
              <a:rPr lang="en-US" sz="1400" b="1">
                <a:solidFill>
                  <a:schemeClr val="lt1"/>
                </a:solidFill>
                <a:latin typeface="Helvetica Neue"/>
                <a:ea typeface="Helvetica Neue"/>
                <a:cs typeface="Helvetica Neue"/>
                <a:sym typeface="Helvetica Neue"/>
              </a:rPr>
              <a:t>Jays</a:t>
            </a:r>
            <a:r>
              <a:rPr lang="en-US" b="1">
                <a:solidFill>
                  <a:schemeClr val="lt1"/>
                </a:solidFill>
                <a:latin typeface="Helvetica Neue"/>
                <a:ea typeface="Helvetica Neue"/>
                <a:cs typeface="Helvetica Neue"/>
                <a:sym typeface="Helvetica Neue"/>
              </a:rPr>
              <a:t>ó</a:t>
            </a:r>
            <a:r>
              <a:rPr lang="en-US" sz="1400" b="1">
                <a:solidFill>
                  <a:schemeClr val="lt1"/>
                </a:solidFill>
                <a:latin typeface="Helvetica Neue"/>
                <a:ea typeface="Helvetica Neue"/>
                <a:cs typeface="Helvetica Neue"/>
                <a:sym typeface="Helvetica Neue"/>
              </a:rPr>
              <a:t>n Davidson</a:t>
            </a:r>
            <a:endParaRPr/>
          </a:p>
        </p:txBody>
      </p:sp>
      <p:grpSp>
        <p:nvGrpSpPr>
          <p:cNvPr id="576" name="Google Shape;576;g227f1482b2e_2_20"/>
          <p:cNvGrpSpPr/>
          <p:nvPr/>
        </p:nvGrpSpPr>
        <p:grpSpPr>
          <a:xfrm>
            <a:off x="6203453" y="228608"/>
            <a:ext cx="2722250" cy="6476770"/>
            <a:chOff x="6624129" y="-205370"/>
            <a:chExt cx="2362654" cy="6002011"/>
          </a:xfrm>
        </p:grpSpPr>
        <p:pic>
          <p:nvPicPr>
            <p:cNvPr id="577" name="Google Shape;577;g227f1482b2e_2_20" descr="shutterstock_379672768.jpg"/>
            <p:cNvPicPr preferRelativeResize="0"/>
            <p:nvPr/>
          </p:nvPicPr>
          <p:blipFill rotWithShape="1">
            <a:blip r:embed="rId6">
              <a:alphaModFix/>
            </a:blip>
            <a:srcRect t="17527" r="41499" b="39502"/>
            <a:stretch/>
          </p:blipFill>
          <p:spPr>
            <a:xfrm>
              <a:off x="6627437" y="1876397"/>
              <a:ext cx="2359346" cy="1767865"/>
            </a:xfrm>
            <a:prstGeom prst="rect">
              <a:avLst/>
            </a:prstGeom>
            <a:noFill/>
            <a:ln w="9525" cap="flat" cmpd="sng">
              <a:solidFill>
                <a:schemeClr val="lt1"/>
              </a:solidFill>
              <a:prstDash val="solid"/>
              <a:round/>
              <a:headEnd type="none" w="sm" len="sm"/>
              <a:tailEnd type="none" w="sm" len="sm"/>
            </a:ln>
          </p:spPr>
        </p:pic>
        <p:pic>
          <p:nvPicPr>
            <p:cNvPr id="578" name="Google Shape;578;g227f1482b2e_2_20" descr="A group of people talking&#10;&#10;Description automatically generated with medium confidence"/>
            <p:cNvPicPr preferRelativeResize="0"/>
            <p:nvPr/>
          </p:nvPicPr>
          <p:blipFill rotWithShape="1">
            <a:blip r:embed="rId7">
              <a:alphaModFix/>
            </a:blip>
            <a:srcRect l="16874" r="7149" b="7407"/>
            <a:stretch/>
          </p:blipFill>
          <p:spPr>
            <a:xfrm>
              <a:off x="6624129" y="-205370"/>
              <a:ext cx="2359348" cy="1916834"/>
            </a:xfrm>
            <a:prstGeom prst="rect">
              <a:avLst/>
            </a:prstGeom>
            <a:noFill/>
            <a:ln w="9525" cap="flat" cmpd="sng">
              <a:solidFill>
                <a:schemeClr val="lt1"/>
              </a:solidFill>
              <a:prstDash val="solid"/>
              <a:round/>
              <a:headEnd type="none" w="sm" len="sm"/>
              <a:tailEnd type="none" w="sm" len="sm"/>
            </a:ln>
          </p:spPr>
        </p:pic>
        <p:pic>
          <p:nvPicPr>
            <p:cNvPr id="579" name="Google Shape;579;g227f1482b2e_2_20"/>
            <p:cNvPicPr preferRelativeResize="0"/>
            <p:nvPr/>
          </p:nvPicPr>
          <p:blipFill rotWithShape="1">
            <a:blip r:embed="rId8">
              <a:alphaModFix/>
            </a:blip>
            <a:srcRect l="9339" r="12241"/>
            <a:stretch/>
          </p:blipFill>
          <p:spPr>
            <a:xfrm>
              <a:off x="6663809" y="3769885"/>
              <a:ext cx="2319668" cy="2026756"/>
            </a:xfrm>
            <a:prstGeom prst="rect">
              <a:avLst/>
            </a:prstGeom>
            <a:noFill/>
            <a:ln w="9525" cap="flat" cmpd="sng">
              <a:solidFill>
                <a:schemeClr val="lt1"/>
              </a:solidFill>
              <a:prstDash val="solid"/>
              <a:round/>
              <a:headEnd type="none" w="sm" len="sm"/>
              <a:tailEnd type="none" w="sm" len="sm"/>
            </a:ln>
          </p:spPr>
        </p:pic>
      </p:grpSp>
      <p:sp>
        <p:nvSpPr>
          <p:cNvPr id="580" name="Google Shape;580;g227f1482b2e_2_20"/>
          <p:cNvSpPr/>
          <p:nvPr/>
        </p:nvSpPr>
        <p:spPr>
          <a:xfrm>
            <a:off x="76200" y="5486400"/>
            <a:ext cx="5943600" cy="1219200"/>
          </a:xfrm>
          <a:prstGeom prst="rect">
            <a:avLst/>
          </a:prstGeom>
          <a:noFill/>
          <a:ln w="10000" cap="flat" cmpd="sng">
            <a:solidFill>
              <a:schemeClr val="accen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pic>
        <p:nvPicPr>
          <p:cNvPr id="581" name="Google Shape;581;g227f1482b2e_2_20" descr="UCSF_Sublogo_Career Professional Development_SAA_navy_RGB.png"/>
          <p:cNvPicPr preferRelativeResize="0"/>
          <p:nvPr/>
        </p:nvPicPr>
        <p:blipFill rotWithShape="1">
          <a:blip r:embed="rId9">
            <a:alphaModFix/>
          </a:blip>
          <a:srcRect/>
          <a:stretch/>
        </p:blipFill>
        <p:spPr>
          <a:xfrm>
            <a:off x="4195272" y="6019800"/>
            <a:ext cx="1725569" cy="346399"/>
          </a:xfrm>
          <a:prstGeom prst="rect">
            <a:avLst/>
          </a:prstGeom>
          <a:noFill/>
          <a:ln>
            <a:noFill/>
          </a:ln>
        </p:spPr>
      </p:pic>
      <p:pic>
        <p:nvPicPr>
          <p:cNvPr id="582" name="Google Shape;582;g227f1482b2e_2_20"/>
          <p:cNvPicPr preferRelativeResize="0"/>
          <p:nvPr/>
        </p:nvPicPr>
        <p:blipFill>
          <a:blip r:embed="rId10">
            <a:alphaModFix/>
          </a:blip>
          <a:stretch>
            <a:fillRect/>
          </a:stretch>
        </p:blipFill>
        <p:spPr>
          <a:xfrm>
            <a:off x="4093838" y="3378559"/>
            <a:ext cx="1610863" cy="15892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
          <p:cNvSpPr txBox="1">
            <a:spLocks noGrp="1"/>
          </p:cNvSpPr>
          <p:nvPr>
            <p:ph type="sldNum" idx="12"/>
          </p:nvPr>
        </p:nvSpPr>
        <p:spPr>
          <a:xfrm>
            <a:off x="0" y="1225618"/>
            <a:ext cx="533400" cy="244476"/>
          </a:xfrm>
          <a:prstGeom prst="rect">
            <a:avLst/>
          </a:prstGeom>
          <a:solidFill>
            <a:srgbClr val="93C47D"/>
          </a:solid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3</a:t>
            </a:fld>
            <a:endParaRPr/>
          </a:p>
        </p:txBody>
      </p:sp>
      <p:sp>
        <p:nvSpPr>
          <p:cNvPr id="232" name="Google Shape;232;p3"/>
          <p:cNvSpPr txBox="1">
            <a:spLocks noGrp="1"/>
          </p:cNvSpPr>
          <p:nvPr>
            <p:ph type="body" idx="1"/>
          </p:nvPr>
        </p:nvSpPr>
        <p:spPr>
          <a:xfrm>
            <a:off x="4953000" y="1728534"/>
            <a:ext cx="3505200" cy="34009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b="1">
                <a:solidFill>
                  <a:srgbClr val="DE582B"/>
                </a:solidFill>
                <a:latin typeface="Helvetica Neue"/>
                <a:ea typeface="Helvetica Neue"/>
                <a:cs typeface="Helvetica Neue"/>
                <a:sym typeface="Helvetica Neue"/>
              </a:rPr>
              <a:t>A. Strategies to connect</a:t>
            </a:r>
            <a:endParaRPr/>
          </a:p>
          <a:p>
            <a:pPr marL="0" lvl="0" indent="0" algn="l" rtl="0">
              <a:spcBef>
                <a:spcPts val="70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B. The etiquette:</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Start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Maintain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Exit the conversation, gracefully </a:t>
            </a:r>
            <a:endParaRPr/>
          </a:p>
        </p:txBody>
      </p:sp>
      <p:sp>
        <p:nvSpPr>
          <p:cNvPr id="233" name="Google Shape;233;p3"/>
          <p:cNvSpPr/>
          <p:nvPr/>
        </p:nvSpPr>
        <p:spPr>
          <a:xfrm>
            <a:off x="-1927225" y="-2719388"/>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234" name="Google Shape;234;p3"/>
          <p:cNvSpPr txBox="1">
            <a:spLocks noGrp="1"/>
          </p:cNvSpPr>
          <p:nvPr>
            <p:ph type="title"/>
          </p:nvPr>
        </p:nvSpPr>
        <p:spPr>
          <a:xfrm>
            <a:off x="0" y="153988"/>
            <a:ext cx="9144000" cy="912812"/>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Agenda: What We’ll Work On Together</a:t>
            </a:r>
            <a:endParaRPr/>
          </a:p>
        </p:txBody>
      </p:sp>
      <p:pic>
        <p:nvPicPr>
          <p:cNvPr id="235" name="Google Shape;235;p3" descr="shutterstock_379672768.jpg"/>
          <p:cNvPicPr preferRelativeResize="0"/>
          <p:nvPr/>
        </p:nvPicPr>
        <p:blipFill rotWithShape="1">
          <a:blip r:embed="rId3">
            <a:alphaModFix/>
          </a:blip>
          <a:srcRect t="12812" r="43025" b="17900"/>
          <a:stretch/>
        </p:blipFill>
        <p:spPr>
          <a:xfrm>
            <a:off x="531628" y="1969306"/>
            <a:ext cx="3657600" cy="430440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289f9be998_2_0"/>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grpSp>
        <p:nvGrpSpPr>
          <p:cNvPr id="242" name="Google Shape;242;g2289f9be998_2_0"/>
          <p:cNvGrpSpPr/>
          <p:nvPr/>
        </p:nvGrpSpPr>
        <p:grpSpPr>
          <a:xfrm>
            <a:off x="5505325" y="1295407"/>
            <a:ext cx="3562373" cy="794653"/>
            <a:chOff x="61527" y="762000"/>
            <a:chExt cx="4248000" cy="822281"/>
          </a:xfrm>
        </p:grpSpPr>
        <p:sp>
          <p:nvSpPr>
            <p:cNvPr id="243" name="Google Shape;243;g2289f9be998_2_0"/>
            <p:cNvSpPr/>
            <p:nvPr/>
          </p:nvSpPr>
          <p:spPr>
            <a:xfrm>
              <a:off x="76200" y="762000"/>
              <a:ext cx="4111500" cy="685800"/>
            </a:xfrm>
            <a:prstGeom prst="rect">
              <a:avLst/>
            </a:prstGeom>
            <a:noFill/>
            <a:ln w="10000" cap="flat" cmpd="sng">
              <a:solidFill>
                <a:schemeClr val="accent2"/>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44" name="Google Shape;244;g2289f9be998_2_0"/>
            <p:cNvSpPr txBox="1"/>
            <p:nvPr/>
          </p:nvSpPr>
          <p:spPr>
            <a:xfrm>
              <a:off x="61527" y="851681"/>
              <a:ext cx="4248000" cy="73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latin typeface="Helvetica Neue"/>
                  <a:ea typeface="Helvetica Neue"/>
                  <a:cs typeface="Helvetica Neue"/>
                  <a:sym typeface="Helvetica Neue"/>
                </a:rPr>
                <a:t>(Value: Transparency) </a:t>
              </a:r>
              <a:r>
                <a:rPr lang="en-US" sz="1000">
                  <a:latin typeface="Helvetica Neue"/>
                  <a:ea typeface="Helvetica Neue"/>
                  <a:cs typeface="Helvetica Neue"/>
                  <a:sym typeface="Helvetica Neue"/>
                </a:rPr>
                <a:t> “Hi. My name is Naledi and I came to this workshop b/c I find networking really awkward. What did you hope to get out of today’s session?</a:t>
              </a:r>
              <a:br>
                <a:rPr lang="en-US" sz="1000">
                  <a:solidFill>
                    <a:schemeClr val="dk1"/>
                  </a:solidFill>
                  <a:latin typeface="Tahoma"/>
                  <a:ea typeface="Tahoma"/>
                  <a:cs typeface="Tahoma"/>
                  <a:sym typeface="Tahoma"/>
                </a:rPr>
              </a:br>
              <a:endParaRPr sz="1000">
                <a:solidFill>
                  <a:schemeClr val="dk1"/>
                </a:solidFill>
                <a:latin typeface="Tahoma"/>
                <a:ea typeface="Tahoma"/>
                <a:cs typeface="Tahoma"/>
                <a:sym typeface="Tahoma"/>
              </a:endParaRPr>
            </a:p>
          </p:txBody>
        </p:sp>
      </p:grpSp>
      <p:grpSp>
        <p:nvGrpSpPr>
          <p:cNvPr id="245" name="Google Shape;245;g2289f9be998_2_0"/>
          <p:cNvGrpSpPr/>
          <p:nvPr/>
        </p:nvGrpSpPr>
        <p:grpSpPr>
          <a:xfrm>
            <a:off x="114441" y="1295407"/>
            <a:ext cx="2556053" cy="701316"/>
            <a:chOff x="76200" y="762000"/>
            <a:chExt cx="3048000" cy="725700"/>
          </a:xfrm>
        </p:grpSpPr>
        <p:sp>
          <p:nvSpPr>
            <p:cNvPr id="246" name="Google Shape;246;g2289f9be998_2_0"/>
            <p:cNvSpPr/>
            <p:nvPr/>
          </p:nvSpPr>
          <p:spPr>
            <a:xfrm>
              <a:off x="76200" y="762000"/>
              <a:ext cx="3048000" cy="685800"/>
            </a:xfrm>
            <a:prstGeom prst="rect">
              <a:avLst/>
            </a:prstGeom>
            <a:solidFill>
              <a:srgbClr val="C00000"/>
            </a:solidFill>
            <a:ln w="10000" cap="flat" cmpd="sng">
              <a:solidFill>
                <a:schemeClr val="accent2"/>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47" name="Google Shape;247;g2289f9be998_2_0"/>
            <p:cNvSpPr txBox="1"/>
            <p:nvPr/>
          </p:nvSpPr>
          <p:spPr>
            <a:xfrm>
              <a:off x="152400" y="914400"/>
              <a:ext cx="2819400" cy="57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Helvetica Neue"/>
                  <a:ea typeface="Helvetica Neue"/>
                  <a:cs typeface="Helvetica Neue"/>
                  <a:sym typeface="Helvetica Neue"/>
                </a:rPr>
                <a:t>1. Show up with.  </a:t>
              </a:r>
              <a:br>
                <a:rPr lang="en-US" sz="1500" b="1">
                  <a:solidFill>
                    <a:schemeClr val="lt1"/>
                  </a:solidFill>
                  <a:latin typeface="Helvetica Neue"/>
                  <a:ea typeface="Helvetica Neue"/>
                  <a:cs typeface="Helvetica Neue"/>
                  <a:sym typeface="Helvetica Neue"/>
                </a:rPr>
              </a:br>
              <a:r>
                <a:rPr lang="en-US" sz="1500" b="1">
                  <a:solidFill>
                    <a:schemeClr val="lt1"/>
                  </a:solidFill>
                  <a:latin typeface="Helvetica Neue"/>
                  <a:ea typeface="Helvetica Neue"/>
                  <a:cs typeface="Helvetica Neue"/>
                  <a:sym typeface="Helvetica Neue"/>
                </a:rPr>
                <a:t>    Intentionality</a:t>
              </a:r>
              <a:endParaRPr/>
            </a:p>
          </p:txBody>
        </p:sp>
      </p:grpSp>
      <p:grpSp>
        <p:nvGrpSpPr>
          <p:cNvPr id="248" name="Google Shape;248;g2289f9be998_2_0"/>
          <p:cNvGrpSpPr/>
          <p:nvPr/>
        </p:nvGrpSpPr>
        <p:grpSpPr>
          <a:xfrm>
            <a:off x="2816037" y="1295400"/>
            <a:ext cx="2556300" cy="662700"/>
            <a:chOff x="2816037" y="1295400"/>
            <a:chExt cx="2556300" cy="662700"/>
          </a:xfrm>
        </p:grpSpPr>
        <p:sp>
          <p:nvSpPr>
            <p:cNvPr id="249" name="Google Shape;249;g2289f9be998_2_0"/>
            <p:cNvSpPr/>
            <p:nvPr/>
          </p:nvSpPr>
          <p:spPr>
            <a:xfrm>
              <a:off x="2816037" y="1295400"/>
              <a:ext cx="2556300" cy="662700"/>
            </a:xfrm>
            <a:prstGeom prst="rect">
              <a:avLst/>
            </a:prstGeom>
            <a:solidFill>
              <a:srgbClr val="F2DADA"/>
            </a:solidFill>
            <a:ln w="10000" cap="flat" cmpd="sng">
              <a:solidFill>
                <a:schemeClr val="accent2"/>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50" name="Google Shape;250;g2289f9be998_2_0"/>
            <p:cNvSpPr txBox="1"/>
            <p:nvPr/>
          </p:nvSpPr>
          <p:spPr>
            <a:xfrm>
              <a:off x="2830526" y="1349776"/>
              <a:ext cx="242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Thinking about how you want to show up: how you want to engage from your values.</a:t>
              </a:r>
              <a:endParaRPr sz="1000" b="0">
                <a:solidFill>
                  <a:schemeClr val="dk1"/>
                </a:solidFill>
                <a:latin typeface="Tahoma"/>
                <a:ea typeface="Tahoma"/>
                <a:cs typeface="Tahoma"/>
                <a:sym typeface="Tahoma"/>
              </a:endParaRPr>
            </a:p>
          </p:txBody>
        </p:sp>
      </p:grpSp>
      <p:grpSp>
        <p:nvGrpSpPr>
          <p:cNvPr id="251" name="Google Shape;251;g2289f9be998_2_0"/>
          <p:cNvGrpSpPr/>
          <p:nvPr/>
        </p:nvGrpSpPr>
        <p:grpSpPr>
          <a:xfrm>
            <a:off x="114441" y="2083344"/>
            <a:ext cx="2556053" cy="662757"/>
            <a:chOff x="76200" y="762000"/>
            <a:chExt cx="3048000" cy="685800"/>
          </a:xfrm>
        </p:grpSpPr>
        <p:sp>
          <p:nvSpPr>
            <p:cNvPr id="252" name="Google Shape;252;g2289f9be998_2_0"/>
            <p:cNvSpPr/>
            <p:nvPr/>
          </p:nvSpPr>
          <p:spPr>
            <a:xfrm>
              <a:off x="76200" y="762000"/>
              <a:ext cx="3048000" cy="685800"/>
            </a:xfrm>
            <a:prstGeom prst="rect">
              <a:avLst/>
            </a:prstGeom>
            <a:solidFill>
              <a:srgbClr val="E36C09"/>
            </a:solidFill>
            <a:ln w="10000" cap="flat" cmpd="sng">
              <a:solidFill>
                <a:srgbClr val="E36C09"/>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53" name="Google Shape;253;g2289f9be998_2_0"/>
            <p:cNvSpPr txBox="1"/>
            <p:nvPr/>
          </p:nvSpPr>
          <p:spPr>
            <a:xfrm>
              <a:off x="152400" y="914400"/>
              <a:ext cx="2819400" cy="49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Helvetica Neue"/>
                  <a:ea typeface="Helvetica Neue"/>
                  <a:cs typeface="Helvetica Neue"/>
                  <a:sym typeface="Helvetica Neue"/>
                </a:rPr>
                <a:t>2. Meet and Mimic</a:t>
              </a:r>
              <a:endParaRPr/>
            </a:p>
            <a:p>
              <a:pPr marL="0" marR="0" lvl="0" indent="0" algn="l" rtl="0">
                <a:spcBef>
                  <a:spcPts val="0"/>
                </a:spcBef>
                <a:spcAft>
                  <a:spcPts val="0"/>
                </a:spcAft>
                <a:buNone/>
              </a:pPr>
              <a:endParaRPr sz="1000">
                <a:solidFill>
                  <a:schemeClr val="dk1"/>
                </a:solidFill>
                <a:latin typeface="Tahoma"/>
                <a:ea typeface="Tahoma"/>
                <a:cs typeface="Tahoma"/>
                <a:sym typeface="Tahoma"/>
              </a:endParaRPr>
            </a:p>
          </p:txBody>
        </p:sp>
      </p:grpSp>
      <p:grpSp>
        <p:nvGrpSpPr>
          <p:cNvPr id="254" name="Google Shape;254;g2289f9be998_2_0"/>
          <p:cNvGrpSpPr/>
          <p:nvPr/>
        </p:nvGrpSpPr>
        <p:grpSpPr>
          <a:xfrm>
            <a:off x="2816037" y="2083337"/>
            <a:ext cx="2556300" cy="662700"/>
            <a:chOff x="2816037" y="2083337"/>
            <a:chExt cx="2556300" cy="662700"/>
          </a:xfrm>
        </p:grpSpPr>
        <p:sp>
          <p:nvSpPr>
            <p:cNvPr id="255" name="Google Shape;255;g2289f9be998_2_0"/>
            <p:cNvSpPr/>
            <p:nvPr/>
          </p:nvSpPr>
          <p:spPr>
            <a:xfrm>
              <a:off x="2816037" y="2083337"/>
              <a:ext cx="2556300" cy="662700"/>
            </a:xfrm>
            <a:prstGeom prst="rect">
              <a:avLst/>
            </a:prstGeom>
            <a:solidFill>
              <a:srgbClr val="FDE9D8"/>
            </a:solidFill>
            <a:ln w="10000" cap="flat" cmpd="sng">
              <a:solidFill>
                <a:srgbClr val="E36C09"/>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56" name="Google Shape;256;g2289f9be998_2_0"/>
            <p:cNvSpPr txBox="1"/>
            <p:nvPr/>
          </p:nvSpPr>
          <p:spPr>
            <a:xfrm>
              <a:off x="2816037" y="2127521"/>
              <a:ext cx="242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Meet people where they are at</a:t>
              </a:r>
              <a:r>
                <a:rPr lang="en-US" sz="1000"/>
                <a:t>/on a common point. </a:t>
              </a:r>
              <a:r>
                <a:rPr lang="en-US" sz="1000" b="0" i="0" u="none" strike="noStrike">
                  <a:solidFill>
                    <a:srgbClr val="000000"/>
                  </a:solidFill>
                  <a:latin typeface="Arial"/>
                  <a:ea typeface="Arial"/>
                  <a:cs typeface="Arial"/>
                  <a:sym typeface="Arial"/>
                </a:rPr>
                <a:t> Mimic their energy, approach, topics and language  </a:t>
              </a:r>
              <a:endParaRPr sz="1000" b="0">
                <a:solidFill>
                  <a:schemeClr val="dk1"/>
                </a:solidFill>
                <a:latin typeface="Tahoma"/>
                <a:ea typeface="Tahoma"/>
                <a:cs typeface="Tahoma"/>
                <a:sym typeface="Tahoma"/>
              </a:endParaRPr>
            </a:p>
          </p:txBody>
        </p:sp>
      </p:grpSp>
      <p:grpSp>
        <p:nvGrpSpPr>
          <p:cNvPr id="257" name="Google Shape;257;g2289f9be998_2_0"/>
          <p:cNvGrpSpPr/>
          <p:nvPr/>
        </p:nvGrpSpPr>
        <p:grpSpPr>
          <a:xfrm>
            <a:off x="5517632" y="2083337"/>
            <a:ext cx="3447900" cy="912163"/>
            <a:chOff x="5517632" y="2083337"/>
            <a:chExt cx="3447900" cy="912163"/>
          </a:xfrm>
        </p:grpSpPr>
        <p:sp>
          <p:nvSpPr>
            <p:cNvPr id="258" name="Google Shape;258;g2289f9be998_2_0"/>
            <p:cNvSpPr/>
            <p:nvPr/>
          </p:nvSpPr>
          <p:spPr>
            <a:xfrm>
              <a:off x="5517632" y="2083337"/>
              <a:ext cx="3447900" cy="662700"/>
            </a:xfrm>
            <a:prstGeom prst="rect">
              <a:avLst/>
            </a:prstGeom>
            <a:noFill/>
            <a:ln w="10000" cap="flat" cmpd="sng">
              <a:solidFill>
                <a:srgbClr val="E36C09"/>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59" name="Google Shape;259;g2289f9be998_2_0"/>
            <p:cNvSpPr txBox="1"/>
            <p:nvPr/>
          </p:nvSpPr>
          <p:spPr>
            <a:xfrm>
              <a:off x="5562600" y="2133600"/>
              <a:ext cx="3371400" cy="86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Helvetica Neue"/>
                  <a:ea typeface="Helvetica Neue"/>
                  <a:cs typeface="Helvetica Neue"/>
                  <a:sym typeface="Helvetica Neue"/>
                </a:rPr>
                <a:t>“Hi yourself! </a:t>
              </a:r>
              <a:r>
                <a:rPr lang="en-US" sz="1000" b="1" i="0" u="none" strike="noStrike">
                  <a:solidFill>
                    <a:srgbClr val="000000"/>
                  </a:solidFill>
                  <a:latin typeface="Helvetica Neue"/>
                  <a:ea typeface="Helvetica Neue"/>
                  <a:cs typeface="Helvetica Neue"/>
                  <a:sym typeface="Helvetica Neue"/>
                </a:rPr>
                <a:t>I agree </a:t>
              </a:r>
              <a:r>
                <a:rPr lang="en-US" sz="1000" b="0" i="0" u="none" strike="noStrike">
                  <a:solidFill>
                    <a:srgbClr val="000000"/>
                  </a:solidFill>
                  <a:latin typeface="Helvetica Neue"/>
                  <a:ea typeface="Helvetica Neue"/>
                  <a:cs typeface="Helvetica Neue"/>
                  <a:sym typeface="Helvetica Neue"/>
                </a:rPr>
                <a:t>- this </a:t>
              </a:r>
              <a:r>
                <a:rPr lang="en-US" sz="1000">
                  <a:latin typeface="Helvetica Neue"/>
                  <a:ea typeface="Helvetica Neue"/>
                  <a:cs typeface="Helvetica Neue"/>
                  <a:sym typeface="Helvetica Neue"/>
                </a:rPr>
                <a:t>is an interesting </a:t>
              </a:r>
              <a:r>
                <a:rPr lang="en-US" sz="1000" b="0" i="0" u="none" strike="noStrike">
                  <a:solidFill>
                    <a:srgbClr val="000000"/>
                  </a:solidFill>
                  <a:latin typeface="Helvetica Neue"/>
                  <a:ea typeface="Helvetica Neue"/>
                  <a:cs typeface="Helvetica Neue"/>
                  <a:sym typeface="Helvetica Neue"/>
                </a:rPr>
                <a:t>presentation/ are good muffins, etc.!  (If they say hi, </a:t>
              </a:r>
              <a:r>
                <a:rPr lang="en-US" sz="1000">
                  <a:latin typeface="Helvetica Neue"/>
                  <a:ea typeface="Helvetica Neue"/>
                  <a:cs typeface="Helvetica Neue"/>
                  <a:sym typeface="Helvetica Neue"/>
                </a:rPr>
                <a:t>you say hi. If they nod, you nod …and then say hi!)</a:t>
              </a:r>
              <a:endParaRPr sz="1000" b="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br>
                <a:rPr lang="en-US" sz="1000">
                  <a:solidFill>
                    <a:schemeClr val="dk1"/>
                  </a:solidFill>
                  <a:latin typeface="Tahoma"/>
                  <a:ea typeface="Tahoma"/>
                  <a:cs typeface="Tahoma"/>
                  <a:sym typeface="Tahoma"/>
                </a:rPr>
              </a:br>
              <a:endParaRPr sz="1000">
                <a:solidFill>
                  <a:schemeClr val="dk1"/>
                </a:solidFill>
                <a:latin typeface="Tahoma"/>
                <a:ea typeface="Tahoma"/>
                <a:cs typeface="Tahoma"/>
                <a:sym typeface="Tahoma"/>
              </a:endParaRPr>
            </a:p>
          </p:txBody>
        </p:sp>
      </p:grpSp>
      <p:grpSp>
        <p:nvGrpSpPr>
          <p:cNvPr id="260" name="Google Shape;260;g2289f9be998_2_0"/>
          <p:cNvGrpSpPr/>
          <p:nvPr/>
        </p:nvGrpSpPr>
        <p:grpSpPr>
          <a:xfrm>
            <a:off x="114441" y="2871281"/>
            <a:ext cx="2556053" cy="855264"/>
            <a:chOff x="76200" y="762000"/>
            <a:chExt cx="3048000" cy="885000"/>
          </a:xfrm>
        </p:grpSpPr>
        <p:sp>
          <p:nvSpPr>
            <p:cNvPr id="261" name="Google Shape;261;g2289f9be998_2_0"/>
            <p:cNvSpPr/>
            <p:nvPr/>
          </p:nvSpPr>
          <p:spPr>
            <a:xfrm>
              <a:off x="76200" y="762000"/>
              <a:ext cx="3048000" cy="685800"/>
            </a:xfrm>
            <a:prstGeom prst="rect">
              <a:avLst/>
            </a:prstGeom>
            <a:solidFill>
              <a:srgbClr val="DCAB0E"/>
            </a:solidFill>
            <a:ln w="10000" cap="flat" cmpd="sng">
              <a:solidFill>
                <a:srgbClr val="FFC00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62" name="Google Shape;262;g2289f9be998_2_0"/>
            <p:cNvSpPr txBox="1"/>
            <p:nvPr/>
          </p:nvSpPr>
          <p:spPr>
            <a:xfrm>
              <a:off x="152400" y="914400"/>
              <a:ext cx="2819400" cy="73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Helvetica Neue"/>
                  <a:ea typeface="Helvetica Neue"/>
                  <a:cs typeface="Helvetica Neue"/>
                  <a:sym typeface="Helvetica Neue"/>
                </a:rPr>
                <a:t>3. Engage with a Spirit </a:t>
              </a:r>
              <a:br>
                <a:rPr lang="en-US" sz="1500" b="1">
                  <a:solidFill>
                    <a:schemeClr val="lt1"/>
                  </a:solidFill>
                  <a:latin typeface="Helvetica Neue"/>
                  <a:ea typeface="Helvetica Neue"/>
                  <a:cs typeface="Helvetica Neue"/>
                  <a:sym typeface="Helvetica Neue"/>
                </a:rPr>
              </a:br>
              <a:r>
                <a:rPr lang="en-US" sz="1500" b="1">
                  <a:solidFill>
                    <a:schemeClr val="lt1"/>
                  </a:solidFill>
                  <a:latin typeface="Helvetica Neue"/>
                  <a:ea typeface="Helvetica Neue"/>
                  <a:cs typeface="Helvetica Neue"/>
                  <a:sym typeface="Helvetica Neue"/>
                </a:rPr>
                <a:t>    of Curiosity</a:t>
              </a:r>
              <a:endParaRPr/>
            </a:p>
            <a:p>
              <a:pPr marL="0" marR="0" lvl="0" indent="0" algn="l" rtl="0">
                <a:spcBef>
                  <a:spcPts val="0"/>
                </a:spcBef>
                <a:spcAft>
                  <a:spcPts val="0"/>
                </a:spcAft>
                <a:buNone/>
              </a:pPr>
              <a:endParaRPr sz="1000">
                <a:solidFill>
                  <a:schemeClr val="dk1"/>
                </a:solidFill>
                <a:latin typeface="Tahoma"/>
                <a:ea typeface="Tahoma"/>
                <a:cs typeface="Tahoma"/>
                <a:sym typeface="Tahoma"/>
              </a:endParaRPr>
            </a:p>
          </p:txBody>
        </p:sp>
      </p:grpSp>
      <p:grpSp>
        <p:nvGrpSpPr>
          <p:cNvPr id="263" name="Google Shape;263;g2289f9be998_2_0"/>
          <p:cNvGrpSpPr/>
          <p:nvPr/>
        </p:nvGrpSpPr>
        <p:grpSpPr>
          <a:xfrm>
            <a:off x="2816037" y="2871274"/>
            <a:ext cx="2556300" cy="662700"/>
            <a:chOff x="2816037" y="2871274"/>
            <a:chExt cx="2556300" cy="662700"/>
          </a:xfrm>
        </p:grpSpPr>
        <p:sp>
          <p:nvSpPr>
            <p:cNvPr id="264" name="Google Shape;264;g2289f9be998_2_0"/>
            <p:cNvSpPr/>
            <p:nvPr/>
          </p:nvSpPr>
          <p:spPr>
            <a:xfrm>
              <a:off x="2816037" y="2871274"/>
              <a:ext cx="2556300" cy="662700"/>
            </a:xfrm>
            <a:prstGeom prst="rect">
              <a:avLst/>
            </a:prstGeom>
            <a:solidFill>
              <a:srgbClr val="FFF4D0"/>
            </a:solidFill>
            <a:ln w="10000" cap="flat" cmpd="sng">
              <a:solidFill>
                <a:srgbClr val="FFC00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65" name="Google Shape;265;g2289f9be998_2_0"/>
            <p:cNvSpPr txBox="1"/>
            <p:nvPr/>
          </p:nvSpPr>
          <p:spPr>
            <a:xfrm>
              <a:off x="2827467" y="2920540"/>
              <a:ext cx="242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There are </a:t>
              </a:r>
              <a:r>
                <a:rPr lang="en-US" sz="1000"/>
                <a:t>8 </a:t>
              </a:r>
              <a:r>
                <a:rPr lang="en-US" sz="1000" b="0" i="0" u="none" strike="noStrike">
                  <a:solidFill>
                    <a:srgbClr val="000000"/>
                  </a:solidFill>
                  <a:latin typeface="Arial"/>
                  <a:ea typeface="Arial"/>
                  <a:cs typeface="Arial"/>
                  <a:sym typeface="Arial"/>
                </a:rPr>
                <a:t>billion people on the planet. How did this person end up here? </a:t>
              </a:r>
              <a:endParaRPr sz="1000" b="0">
                <a:solidFill>
                  <a:schemeClr val="dk1"/>
                </a:solidFill>
                <a:latin typeface="Tahoma"/>
                <a:ea typeface="Tahoma"/>
                <a:cs typeface="Tahoma"/>
                <a:sym typeface="Tahoma"/>
              </a:endParaRPr>
            </a:p>
          </p:txBody>
        </p:sp>
      </p:grpSp>
      <p:grpSp>
        <p:nvGrpSpPr>
          <p:cNvPr id="266" name="Google Shape;266;g2289f9be998_2_0"/>
          <p:cNvGrpSpPr/>
          <p:nvPr/>
        </p:nvGrpSpPr>
        <p:grpSpPr>
          <a:xfrm>
            <a:off x="5517632" y="2871274"/>
            <a:ext cx="3447900" cy="662700"/>
            <a:chOff x="5517632" y="2871274"/>
            <a:chExt cx="3447900" cy="662700"/>
          </a:xfrm>
        </p:grpSpPr>
        <p:sp>
          <p:nvSpPr>
            <p:cNvPr id="267" name="Google Shape;267;g2289f9be998_2_0"/>
            <p:cNvSpPr/>
            <p:nvPr/>
          </p:nvSpPr>
          <p:spPr>
            <a:xfrm>
              <a:off x="5517632" y="2871274"/>
              <a:ext cx="3447900" cy="662700"/>
            </a:xfrm>
            <a:prstGeom prst="rect">
              <a:avLst/>
            </a:prstGeom>
            <a:noFill/>
            <a:ln w="10000" cap="flat" cmpd="sng">
              <a:solidFill>
                <a:srgbClr val="FFC00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68" name="Google Shape;268;g2289f9be998_2_0"/>
            <p:cNvSpPr txBox="1"/>
            <p:nvPr/>
          </p:nvSpPr>
          <p:spPr>
            <a:xfrm>
              <a:off x="5544075" y="2951202"/>
              <a:ext cx="33714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Helvetica Neue"/>
                  <a:ea typeface="Helvetica Neue"/>
                  <a:cs typeface="Helvetica Neue"/>
                  <a:sym typeface="Helvetica Neue"/>
                </a:rPr>
                <a:t>“How does the speaker’s work relate to your own?”</a:t>
              </a:r>
              <a:endParaRPr sz="1000" b="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br>
                <a:rPr lang="en-US" sz="1000">
                  <a:solidFill>
                    <a:schemeClr val="dk1"/>
                  </a:solidFill>
                  <a:latin typeface="Tahoma"/>
                  <a:ea typeface="Tahoma"/>
                  <a:cs typeface="Tahoma"/>
                  <a:sym typeface="Tahoma"/>
                </a:rPr>
              </a:br>
              <a:endParaRPr sz="1000">
                <a:solidFill>
                  <a:schemeClr val="dk1"/>
                </a:solidFill>
                <a:latin typeface="Tahoma"/>
                <a:ea typeface="Tahoma"/>
                <a:cs typeface="Tahoma"/>
                <a:sym typeface="Tahoma"/>
              </a:endParaRPr>
            </a:p>
          </p:txBody>
        </p:sp>
      </p:grpSp>
      <p:grpSp>
        <p:nvGrpSpPr>
          <p:cNvPr id="269" name="Google Shape;269;g2289f9be998_2_0"/>
          <p:cNvGrpSpPr/>
          <p:nvPr/>
        </p:nvGrpSpPr>
        <p:grpSpPr>
          <a:xfrm>
            <a:off x="114441" y="3659218"/>
            <a:ext cx="2556053" cy="701316"/>
            <a:chOff x="76200" y="762000"/>
            <a:chExt cx="3048000" cy="725700"/>
          </a:xfrm>
        </p:grpSpPr>
        <p:sp>
          <p:nvSpPr>
            <p:cNvPr id="270" name="Google Shape;270;g2289f9be998_2_0"/>
            <p:cNvSpPr/>
            <p:nvPr/>
          </p:nvSpPr>
          <p:spPr>
            <a:xfrm>
              <a:off x="76200" y="762000"/>
              <a:ext cx="3048000" cy="685800"/>
            </a:xfrm>
            <a:prstGeom prst="rect">
              <a:avLst/>
            </a:prstGeom>
            <a:solidFill>
              <a:schemeClr val="accent3"/>
            </a:solidFill>
            <a:ln w="10000" cap="flat" cmpd="sng">
              <a:solidFill>
                <a:schemeClr val="accent3"/>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71" name="Google Shape;271;g2289f9be998_2_0"/>
            <p:cNvSpPr txBox="1"/>
            <p:nvPr/>
          </p:nvSpPr>
          <p:spPr>
            <a:xfrm>
              <a:off x="152400" y="914400"/>
              <a:ext cx="2819400" cy="57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Helvetica Neue"/>
                  <a:ea typeface="Helvetica Neue"/>
                  <a:cs typeface="Helvetica Neue"/>
                  <a:sym typeface="Helvetica Neue"/>
                </a:rPr>
                <a:t>4. Find Your </a:t>
              </a:r>
              <a:br>
                <a:rPr lang="en-US" sz="1500" b="1">
                  <a:solidFill>
                    <a:schemeClr val="lt1"/>
                  </a:solidFill>
                  <a:latin typeface="Helvetica Neue"/>
                  <a:ea typeface="Helvetica Neue"/>
                  <a:cs typeface="Helvetica Neue"/>
                  <a:sym typeface="Helvetica Neue"/>
                </a:rPr>
              </a:br>
              <a:r>
                <a:rPr lang="en-US" sz="1500" b="1">
                  <a:solidFill>
                    <a:schemeClr val="lt1"/>
                  </a:solidFill>
                  <a:latin typeface="Helvetica Neue"/>
                  <a:ea typeface="Helvetica Neue"/>
                  <a:cs typeface="Helvetica Neue"/>
                  <a:sym typeface="Helvetica Neue"/>
                </a:rPr>
                <a:t>    Common Humanity</a:t>
              </a:r>
              <a:endParaRPr/>
            </a:p>
          </p:txBody>
        </p:sp>
      </p:grpSp>
      <p:grpSp>
        <p:nvGrpSpPr>
          <p:cNvPr id="272" name="Google Shape;272;g2289f9be998_2_0"/>
          <p:cNvGrpSpPr/>
          <p:nvPr/>
        </p:nvGrpSpPr>
        <p:grpSpPr>
          <a:xfrm>
            <a:off x="2760863" y="3659200"/>
            <a:ext cx="2666400" cy="662711"/>
            <a:chOff x="2760863" y="3659200"/>
            <a:chExt cx="2666400" cy="662711"/>
          </a:xfrm>
        </p:grpSpPr>
        <p:sp>
          <p:nvSpPr>
            <p:cNvPr id="273" name="Google Shape;273;g2289f9be998_2_0"/>
            <p:cNvSpPr/>
            <p:nvPr/>
          </p:nvSpPr>
          <p:spPr>
            <a:xfrm>
              <a:off x="2816037" y="3659211"/>
              <a:ext cx="2556300" cy="662700"/>
            </a:xfrm>
            <a:prstGeom prst="rect">
              <a:avLst/>
            </a:prstGeom>
            <a:solidFill>
              <a:srgbClr val="EAF1DD"/>
            </a:solidFill>
            <a:ln w="10000" cap="flat" cmpd="sng">
              <a:solidFill>
                <a:schemeClr val="accent3"/>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74" name="Google Shape;274;g2289f9be998_2_0"/>
            <p:cNvSpPr txBox="1"/>
            <p:nvPr/>
          </p:nvSpPr>
          <p:spPr>
            <a:xfrm>
              <a:off x="2760863" y="3659200"/>
              <a:ext cx="26664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Find a connection! </a:t>
              </a:r>
              <a:r>
                <a:rPr lang="en-US" sz="1000"/>
                <a:t>Something you have in common or can both relate to!</a:t>
              </a:r>
              <a:endParaRPr sz="1000" b="0">
                <a:solidFill>
                  <a:schemeClr val="dk1"/>
                </a:solidFill>
                <a:latin typeface="Tahoma"/>
                <a:ea typeface="Tahoma"/>
                <a:cs typeface="Tahoma"/>
                <a:sym typeface="Tahoma"/>
              </a:endParaRPr>
            </a:p>
          </p:txBody>
        </p:sp>
      </p:grpSp>
      <p:grpSp>
        <p:nvGrpSpPr>
          <p:cNvPr id="275" name="Google Shape;275;g2289f9be998_2_0"/>
          <p:cNvGrpSpPr/>
          <p:nvPr/>
        </p:nvGrpSpPr>
        <p:grpSpPr>
          <a:xfrm>
            <a:off x="5517632" y="3659211"/>
            <a:ext cx="3447900" cy="898076"/>
            <a:chOff x="5517632" y="3659211"/>
            <a:chExt cx="3447900" cy="898076"/>
          </a:xfrm>
        </p:grpSpPr>
        <p:sp>
          <p:nvSpPr>
            <p:cNvPr id="276" name="Google Shape;276;g2289f9be998_2_0"/>
            <p:cNvSpPr/>
            <p:nvPr/>
          </p:nvSpPr>
          <p:spPr>
            <a:xfrm>
              <a:off x="5517632" y="3659211"/>
              <a:ext cx="3447900" cy="662700"/>
            </a:xfrm>
            <a:prstGeom prst="rect">
              <a:avLst/>
            </a:prstGeom>
            <a:noFill/>
            <a:ln w="10000" cap="flat" cmpd="sng">
              <a:solidFill>
                <a:schemeClr val="accent3"/>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77" name="Google Shape;277;g2289f9be998_2_0"/>
            <p:cNvSpPr txBox="1"/>
            <p:nvPr/>
          </p:nvSpPr>
          <p:spPr>
            <a:xfrm>
              <a:off x="5517725" y="3695388"/>
              <a:ext cx="3371400" cy="86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Helvetica Neue"/>
                  <a:ea typeface="Helvetica Neue"/>
                  <a:cs typeface="Helvetica Neue"/>
                  <a:sym typeface="Helvetica Neue"/>
                </a:rPr>
                <a:t>“I like your hat!” </a:t>
              </a:r>
              <a:r>
                <a:rPr lang="en-US" sz="1000">
                  <a:latin typeface="Helvetica Neue"/>
                  <a:ea typeface="Helvetica Neue"/>
                  <a:cs typeface="Helvetica Neue"/>
                  <a:sym typeface="Helvetica Neue"/>
                </a:rPr>
                <a:t>“Where are you from?”  “Why did you choose UCSF?” “Are you from California?” “Wild weather we’re having, aren’t we?” </a:t>
              </a:r>
              <a:endParaRPr sz="1000" b="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br>
                <a:rPr lang="en-US" sz="1000">
                  <a:solidFill>
                    <a:schemeClr val="dk1"/>
                  </a:solidFill>
                  <a:latin typeface="Tahoma"/>
                  <a:ea typeface="Tahoma"/>
                  <a:cs typeface="Tahoma"/>
                  <a:sym typeface="Tahoma"/>
                </a:rPr>
              </a:br>
              <a:endParaRPr sz="1000">
                <a:solidFill>
                  <a:schemeClr val="dk1"/>
                </a:solidFill>
                <a:latin typeface="Tahoma"/>
                <a:ea typeface="Tahoma"/>
                <a:cs typeface="Tahoma"/>
                <a:sym typeface="Tahoma"/>
              </a:endParaRPr>
            </a:p>
          </p:txBody>
        </p:sp>
      </p:grpSp>
      <p:grpSp>
        <p:nvGrpSpPr>
          <p:cNvPr id="278" name="Google Shape;278;g2289f9be998_2_0"/>
          <p:cNvGrpSpPr/>
          <p:nvPr/>
        </p:nvGrpSpPr>
        <p:grpSpPr>
          <a:xfrm>
            <a:off x="114441" y="4447154"/>
            <a:ext cx="2556053" cy="662757"/>
            <a:chOff x="76200" y="739139"/>
            <a:chExt cx="3048000" cy="685800"/>
          </a:xfrm>
        </p:grpSpPr>
        <p:sp>
          <p:nvSpPr>
            <p:cNvPr id="279" name="Google Shape;279;g2289f9be998_2_0"/>
            <p:cNvSpPr/>
            <p:nvPr/>
          </p:nvSpPr>
          <p:spPr>
            <a:xfrm>
              <a:off x="76200" y="739139"/>
              <a:ext cx="3048000" cy="685800"/>
            </a:xfrm>
            <a:prstGeom prst="rect">
              <a:avLst/>
            </a:prstGeom>
            <a:solidFill>
              <a:schemeClr val="accent4"/>
            </a:solidFill>
            <a:ln w="10000" cap="flat" cmpd="sng">
              <a:solidFill>
                <a:schemeClr val="accen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80" name="Google Shape;280;g2289f9be998_2_0"/>
            <p:cNvSpPr txBox="1"/>
            <p:nvPr/>
          </p:nvSpPr>
          <p:spPr>
            <a:xfrm>
              <a:off x="152400" y="914400"/>
              <a:ext cx="2819400" cy="33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Helvetica Neue"/>
                  <a:ea typeface="Helvetica Neue"/>
                  <a:cs typeface="Helvetica Neue"/>
                  <a:sym typeface="Helvetica Neue"/>
                </a:rPr>
                <a:t>5. Have a Goal</a:t>
              </a:r>
              <a:endParaRPr/>
            </a:p>
          </p:txBody>
        </p:sp>
      </p:grpSp>
      <p:grpSp>
        <p:nvGrpSpPr>
          <p:cNvPr id="281" name="Google Shape;281;g2289f9be998_2_0"/>
          <p:cNvGrpSpPr/>
          <p:nvPr/>
        </p:nvGrpSpPr>
        <p:grpSpPr>
          <a:xfrm>
            <a:off x="2816037" y="4447148"/>
            <a:ext cx="2556300" cy="662700"/>
            <a:chOff x="2816037" y="4447148"/>
            <a:chExt cx="2556300" cy="662700"/>
          </a:xfrm>
        </p:grpSpPr>
        <p:sp>
          <p:nvSpPr>
            <p:cNvPr id="282" name="Google Shape;282;g2289f9be998_2_0"/>
            <p:cNvSpPr/>
            <p:nvPr/>
          </p:nvSpPr>
          <p:spPr>
            <a:xfrm>
              <a:off x="2816037" y="4447148"/>
              <a:ext cx="2556300" cy="662700"/>
            </a:xfrm>
            <a:prstGeom prst="rect">
              <a:avLst/>
            </a:prstGeom>
            <a:solidFill>
              <a:srgbClr val="DAE5F1"/>
            </a:solidFill>
            <a:ln w="10000" cap="flat" cmpd="sng">
              <a:solidFill>
                <a:schemeClr val="accen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83" name="Google Shape;283;g2289f9be998_2_0"/>
            <p:cNvSpPr txBox="1"/>
            <p:nvPr/>
          </p:nvSpPr>
          <p:spPr>
            <a:xfrm>
              <a:off x="2819400" y="4495800"/>
              <a:ext cx="242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Create a research project: what knowledge do you want to crowd source?</a:t>
              </a:r>
              <a:endParaRPr sz="1000" b="0">
                <a:solidFill>
                  <a:schemeClr val="dk1"/>
                </a:solidFill>
                <a:latin typeface="Tahoma"/>
                <a:ea typeface="Tahoma"/>
                <a:cs typeface="Tahoma"/>
                <a:sym typeface="Tahoma"/>
              </a:endParaRPr>
            </a:p>
          </p:txBody>
        </p:sp>
      </p:grpSp>
      <p:grpSp>
        <p:nvGrpSpPr>
          <p:cNvPr id="284" name="Google Shape;284;g2289f9be998_2_0"/>
          <p:cNvGrpSpPr/>
          <p:nvPr/>
        </p:nvGrpSpPr>
        <p:grpSpPr>
          <a:xfrm>
            <a:off x="5504841" y="4419600"/>
            <a:ext cx="3447900" cy="1015800"/>
            <a:chOff x="5504841" y="4419600"/>
            <a:chExt cx="3447900" cy="1015800"/>
          </a:xfrm>
        </p:grpSpPr>
        <p:sp>
          <p:nvSpPr>
            <p:cNvPr id="285" name="Google Shape;285;g2289f9be998_2_0"/>
            <p:cNvSpPr/>
            <p:nvPr/>
          </p:nvSpPr>
          <p:spPr>
            <a:xfrm>
              <a:off x="5504841" y="4447146"/>
              <a:ext cx="3447900" cy="662700"/>
            </a:xfrm>
            <a:prstGeom prst="rect">
              <a:avLst/>
            </a:prstGeom>
            <a:noFill/>
            <a:ln w="10000" cap="flat" cmpd="sng">
              <a:solidFill>
                <a:schemeClr val="accen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86" name="Google Shape;286;g2289f9be998_2_0"/>
            <p:cNvSpPr txBox="1"/>
            <p:nvPr/>
          </p:nvSpPr>
          <p:spPr>
            <a:xfrm>
              <a:off x="5562600" y="4419600"/>
              <a:ext cx="3371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Helvetica Neue"/>
                  <a:ea typeface="Helvetica Neue"/>
                  <a:cs typeface="Helvetica Neue"/>
                  <a:sym typeface="Helvetica Neue"/>
                </a:rPr>
                <a:t>“One of my goals over the past two months has been to ask everyon</a:t>
              </a:r>
              <a:r>
                <a:rPr lang="en-US" sz="1000">
                  <a:solidFill>
                    <a:srgbClr val="000000"/>
                  </a:solidFill>
                  <a:latin typeface="Helvetica Neue"/>
                  <a:ea typeface="Helvetica Neue"/>
                  <a:cs typeface="Helvetica Neue"/>
                  <a:sym typeface="Helvetica Neue"/>
                </a:rPr>
                <a:t>e for one piece of advice about choosing a postdoc</a:t>
              </a:r>
              <a:r>
                <a:rPr lang="en-US" sz="1000">
                  <a:latin typeface="Helvetica Neue"/>
                  <a:ea typeface="Helvetica Neue"/>
                  <a:cs typeface="Helvetica Neue"/>
                  <a:sym typeface="Helvetica Neue"/>
                </a:rPr>
                <a:t>. What would you tell someone/have you heard?”</a:t>
              </a:r>
              <a:endParaRPr sz="1000" b="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br>
                <a:rPr lang="en-US" sz="1000">
                  <a:solidFill>
                    <a:schemeClr val="dk1"/>
                  </a:solidFill>
                  <a:latin typeface="Tahoma"/>
                  <a:ea typeface="Tahoma"/>
                  <a:cs typeface="Tahoma"/>
                  <a:sym typeface="Tahoma"/>
                </a:rPr>
              </a:br>
              <a:endParaRPr sz="1000">
                <a:solidFill>
                  <a:schemeClr val="dk1"/>
                </a:solidFill>
                <a:latin typeface="Tahoma"/>
                <a:ea typeface="Tahoma"/>
                <a:cs typeface="Tahoma"/>
                <a:sym typeface="Tahoma"/>
              </a:endParaRPr>
            </a:p>
          </p:txBody>
        </p:sp>
      </p:grpSp>
      <p:grpSp>
        <p:nvGrpSpPr>
          <p:cNvPr id="287" name="Google Shape;287;g2289f9be998_2_0"/>
          <p:cNvGrpSpPr/>
          <p:nvPr/>
        </p:nvGrpSpPr>
        <p:grpSpPr>
          <a:xfrm>
            <a:off x="114441" y="5257184"/>
            <a:ext cx="2556053" cy="662757"/>
            <a:chOff x="76200" y="762000"/>
            <a:chExt cx="3048000" cy="685800"/>
          </a:xfrm>
        </p:grpSpPr>
        <p:sp>
          <p:nvSpPr>
            <p:cNvPr id="288" name="Google Shape;288;g2289f9be998_2_0"/>
            <p:cNvSpPr/>
            <p:nvPr/>
          </p:nvSpPr>
          <p:spPr>
            <a:xfrm>
              <a:off x="76200" y="762000"/>
              <a:ext cx="3048000" cy="685800"/>
            </a:xfrm>
            <a:prstGeom prst="rect">
              <a:avLst/>
            </a:prstGeom>
            <a:solidFill>
              <a:srgbClr val="7030A0"/>
            </a:solidFill>
            <a:ln w="10000" cap="flat" cmpd="sng">
              <a:solidFill>
                <a:schemeClr val="accen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89" name="Google Shape;289;g2289f9be998_2_0"/>
            <p:cNvSpPr txBox="1"/>
            <p:nvPr/>
          </p:nvSpPr>
          <p:spPr>
            <a:xfrm>
              <a:off x="152400" y="914400"/>
              <a:ext cx="2819400" cy="33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Helvetica Neue"/>
                  <a:ea typeface="Helvetica Neue"/>
                  <a:cs typeface="Helvetica Neue"/>
                  <a:sym typeface="Helvetica Neue"/>
                </a:rPr>
                <a:t>6. Take a Wing-Person</a:t>
              </a:r>
              <a:endParaRPr/>
            </a:p>
          </p:txBody>
        </p:sp>
      </p:grpSp>
      <p:grpSp>
        <p:nvGrpSpPr>
          <p:cNvPr id="290" name="Google Shape;290;g2289f9be998_2_0"/>
          <p:cNvGrpSpPr/>
          <p:nvPr/>
        </p:nvGrpSpPr>
        <p:grpSpPr>
          <a:xfrm>
            <a:off x="2816037" y="5257177"/>
            <a:ext cx="2701563" cy="662700"/>
            <a:chOff x="2816037" y="5257177"/>
            <a:chExt cx="2701563" cy="662700"/>
          </a:xfrm>
        </p:grpSpPr>
        <p:sp>
          <p:nvSpPr>
            <p:cNvPr id="291" name="Google Shape;291;g2289f9be998_2_0"/>
            <p:cNvSpPr/>
            <p:nvPr/>
          </p:nvSpPr>
          <p:spPr>
            <a:xfrm>
              <a:off x="2816037" y="5257177"/>
              <a:ext cx="2556300" cy="662700"/>
            </a:xfrm>
            <a:prstGeom prst="rect">
              <a:avLst/>
            </a:prstGeom>
            <a:solidFill>
              <a:srgbClr val="E9E2FE"/>
            </a:solidFill>
            <a:ln w="10000" cap="flat" cmpd="sng">
              <a:solidFill>
                <a:srgbClr val="7030A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92" name="Google Shape;292;g2289f9be998_2_0"/>
            <p:cNvSpPr txBox="1"/>
            <p:nvPr/>
          </p:nvSpPr>
          <p:spPr>
            <a:xfrm>
              <a:off x="2819400" y="5288819"/>
              <a:ext cx="269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Everything is better with a friend. Are you a better opener or conversation-continuer?  Bring your hype person along!</a:t>
              </a:r>
              <a:endParaRPr sz="1000" b="0">
                <a:solidFill>
                  <a:schemeClr val="dk1"/>
                </a:solidFill>
                <a:latin typeface="Tahoma"/>
                <a:ea typeface="Tahoma"/>
                <a:cs typeface="Tahoma"/>
                <a:sym typeface="Tahoma"/>
              </a:endParaRPr>
            </a:p>
          </p:txBody>
        </p:sp>
      </p:grpSp>
      <p:grpSp>
        <p:nvGrpSpPr>
          <p:cNvPr id="293" name="Google Shape;293;g2289f9be998_2_0"/>
          <p:cNvGrpSpPr/>
          <p:nvPr/>
        </p:nvGrpSpPr>
        <p:grpSpPr>
          <a:xfrm>
            <a:off x="5517632" y="5257177"/>
            <a:ext cx="3447900" cy="937223"/>
            <a:chOff x="5517632" y="5257177"/>
            <a:chExt cx="3447900" cy="937223"/>
          </a:xfrm>
        </p:grpSpPr>
        <p:sp>
          <p:nvSpPr>
            <p:cNvPr id="294" name="Google Shape;294;g2289f9be998_2_0"/>
            <p:cNvSpPr/>
            <p:nvPr/>
          </p:nvSpPr>
          <p:spPr>
            <a:xfrm>
              <a:off x="5517632" y="5257177"/>
              <a:ext cx="3447900" cy="662700"/>
            </a:xfrm>
            <a:prstGeom prst="rect">
              <a:avLst/>
            </a:prstGeom>
            <a:noFill/>
            <a:ln w="10000" cap="flat" cmpd="sng">
              <a:solidFill>
                <a:srgbClr val="7030A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95" name="Google Shape;295;g2289f9be998_2_0"/>
            <p:cNvSpPr txBox="1"/>
            <p:nvPr/>
          </p:nvSpPr>
          <p:spPr>
            <a:xfrm>
              <a:off x="5562600" y="5486400"/>
              <a:ext cx="3371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Helvetica Neue"/>
                  <a:ea typeface="Helvetica Neue"/>
                  <a:cs typeface="Helvetica Neue"/>
                  <a:sym typeface="Helvetica Neue"/>
                </a:rPr>
                <a:t>“Hello, my name is X and this is my esteemed colleague Y. We are both from Z. </a:t>
              </a:r>
              <a:r>
                <a:rPr lang="en-US" sz="1000">
                  <a:solidFill>
                    <a:srgbClr val="000000"/>
                  </a:solidFill>
                  <a:latin typeface="Helvetica Neue"/>
                  <a:ea typeface="Helvetica Neue"/>
                  <a:cs typeface="Helvetica Neue"/>
                  <a:sym typeface="Helvetica Neue"/>
                </a:rPr>
                <a:t>Where are you from?”</a:t>
              </a:r>
              <a:endParaRPr sz="1000" b="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br>
                <a:rPr lang="en-US" sz="1000">
                  <a:solidFill>
                    <a:schemeClr val="dk1"/>
                  </a:solidFill>
                  <a:latin typeface="Tahoma"/>
                  <a:ea typeface="Tahoma"/>
                  <a:cs typeface="Tahoma"/>
                  <a:sym typeface="Tahoma"/>
                </a:rPr>
              </a:br>
              <a:endParaRPr sz="1000">
                <a:solidFill>
                  <a:schemeClr val="dk1"/>
                </a:solidFill>
                <a:latin typeface="Tahoma"/>
                <a:ea typeface="Tahoma"/>
                <a:cs typeface="Tahoma"/>
                <a:sym typeface="Tahoma"/>
              </a:endParaRPr>
            </a:p>
          </p:txBody>
        </p:sp>
      </p:grpSp>
      <p:grpSp>
        <p:nvGrpSpPr>
          <p:cNvPr id="296" name="Google Shape;296;g2289f9be998_2_0"/>
          <p:cNvGrpSpPr/>
          <p:nvPr/>
        </p:nvGrpSpPr>
        <p:grpSpPr>
          <a:xfrm>
            <a:off x="114443" y="6042849"/>
            <a:ext cx="2539200" cy="662700"/>
            <a:chOff x="114443" y="6042849"/>
            <a:chExt cx="2539200" cy="662700"/>
          </a:xfrm>
        </p:grpSpPr>
        <p:sp>
          <p:nvSpPr>
            <p:cNvPr id="297" name="Google Shape;297;g2289f9be998_2_0"/>
            <p:cNvSpPr/>
            <p:nvPr/>
          </p:nvSpPr>
          <p:spPr>
            <a:xfrm>
              <a:off x="114443" y="6042849"/>
              <a:ext cx="2539200" cy="662700"/>
            </a:xfrm>
            <a:prstGeom prst="rect">
              <a:avLst/>
            </a:prstGeom>
            <a:solidFill>
              <a:srgbClr val="562F05"/>
            </a:solidFill>
            <a:ln w="10000" cap="flat" cmpd="sng">
              <a:solidFill>
                <a:srgbClr val="94520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298" name="Google Shape;298;g2289f9be998_2_0"/>
            <p:cNvSpPr txBox="1"/>
            <p:nvPr/>
          </p:nvSpPr>
          <p:spPr>
            <a:xfrm>
              <a:off x="168973" y="6125894"/>
              <a:ext cx="23643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Helvetica Neue"/>
                  <a:ea typeface="Helvetica Neue"/>
                  <a:cs typeface="Helvetica Neue"/>
                  <a:sym typeface="Helvetica Neue"/>
                </a:rPr>
                <a:t>7. Use Humor</a:t>
              </a:r>
              <a:endParaRPr/>
            </a:p>
          </p:txBody>
        </p:sp>
      </p:grpSp>
      <p:grpSp>
        <p:nvGrpSpPr>
          <p:cNvPr id="299" name="Google Shape;299;g2289f9be998_2_0"/>
          <p:cNvGrpSpPr/>
          <p:nvPr/>
        </p:nvGrpSpPr>
        <p:grpSpPr>
          <a:xfrm>
            <a:off x="2816037" y="6019800"/>
            <a:ext cx="2556300" cy="708000"/>
            <a:chOff x="2816037" y="6019800"/>
            <a:chExt cx="2556300" cy="708000"/>
          </a:xfrm>
        </p:grpSpPr>
        <p:sp>
          <p:nvSpPr>
            <p:cNvPr id="300" name="Google Shape;300;g2289f9be998_2_0"/>
            <p:cNvSpPr/>
            <p:nvPr/>
          </p:nvSpPr>
          <p:spPr>
            <a:xfrm>
              <a:off x="2816037" y="6038506"/>
              <a:ext cx="2556300" cy="662700"/>
            </a:xfrm>
            <a:prstGeom prst="rect">
              <a:avLst/>
            </a:prstGeom>
            <a:solidFill>
              <a:srgbClr val="945200">
                <a:alpha val="12160"/>
              </a:srgbClr>
            </a:solidFill>
            <a:ln w="10000" cap="flat" cmpd="sng">
              <a:solidFill>
                <a:srgbClr val="94520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301" name="Google Shape;301;g2289f9be998_2_0"/>
            <p:cNvSpPr txBox="1"/>
            <p:nvPr/>
          </p:nvSpPr>
          <p:spPr>
            <a:xfrm>
              <a:off x="2819400" y="6019800"/>
              <a:ext cx="24282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Lighten the mood with a common laugh! Try affiliative (include everyone </a:t>
              </a:r>
              <a:r>
                <a:rPr lang="en-US" sz="1000">
                  <a:solidFill>
                    <a:srgbClr val="000000"/>
                  </a:solidFill>
                  <a:latin typeface="Arial"/>
                  <a:ea typeface="Arial"/>
                  <a:cs typeface="Arial"/>
                  <a:sym typeface="Arial"/>
                </a:rPr>
                <a:t>in the joke) </a:t>
              </a:r>
              <a:r>
                <a:rPr lang="en-US" sz="1000" b="0" i="0" u="none" strike="noStrike">
                  <a:solidFill>
                    <a:srgbClr val="000000"/>
                  </a:solidFill>
                  <a:latin typeface="Arial"/>
                  <a:ea typeface="Arial"/>
                  <a:cs typeface="Arial"/>
                  <a:sym typeface="Arial"/>
                </a:rPr>
                <a:t>or self enhancing (joke about yourself) humor!</a:t>
              </a:r>
              <a:endParaRPr sz="1000" b="0">
                <a:solidFill>
                  <a:schemeClr val="dk1"/>
                </a:solidFill>
                <a:latin typeface="Tahoma"/>
                <a:ea typeface="Tahoma"/>
                <a:cs typeface="Tahoma"/>
                <a:sym typeface="Tahoma"/>
              </a:endParaRPr>
            </a:p>
          </p:txBody>
        </p:sp>
      </p:grpSp>
      <p:grpSp>
        <p:nvGrpSpPr>
          <p:cNvPr id="302" name="Google Shape;302;g2289f9be998_2_0"/>
          <p:cNvGrpSpPr/>
          <p:nvPr/>
        </p:nvGrpSpPr>
        <p:grpSpPr>
          <a:xfrm>
            <a:off x="5521046" y="6038506"/>
            <a:ext cx="3447900" cy="919394"/>
            <a:chOff x="5521046" y="6038506"/>
            <a:chExt cx="3447900" cy="919394"/>
          </a:xfrm>
        </p:grpSpPr>
        <p:sp>
          <p:nvSpPr>
            <p:cNvPr id="303" name="Google Shape;303;g2289f9be998_2_0"/>
            <p:cNvSpPr/>
            <p:nvPr/>
          </p:nvSpPr>
          <p:spPr>
            <a:xfrm>
              <a:off x="5521046" y="6038506"/>
              <a:ext cx="3447900" cy="662700"/>
            </a:xfrm>
            <a:prstGeom prst="rect">
              <a:avLst/>
            </a:prstGeom>
            <a:noFill/>
            <a:ln w="10000" cap="flat" cmpd="sng">
              <a:solidFill>
                <a:srgbClr val="945200"/>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304" name="Google Shape;304;g2289f9be998_2_0"/>
            <p:cNvSpPr txBox="1"/>
            <p:nvPr/>
          </p:nvSpPr>
          <p:spPr>
            <a:xfrm>
              <a:off x="5562600" y="6096000"/>
              <a:ext cx="3371400" cy="86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latin typeface="Helvetica Neue"/>
                  <a:ea typeface="Helvetica Neue"/>
                  <a:cs typeface="Helvetica Neue"/>
                  <a:sym typeface="Helvetica Neue"/>
                </a:rPr>
                <a:t>(You see the person is also drinking coffee) </a:t>
              </a:r>
              <a:r>
                <a:rPr lang="en-US" sz="1000" b="0" i="0" u="none" strike="noStrike">
                  <a:solidFill>
                    <a:srgbClr val="000000"/>
                  </a:solidFill>
                  <a:latin typeface="Helvetica Neue"/>
                  <a:ea typeface="Helvetica Neue"/>
                  <a:cs typeface="Helvetica Neue"/>
                  <a:sym typeface="Helvetica Neue"/>
                </a:rPr>
                <a:t>“This coffee is giving me isn’t just </a:t>
              </a:r>
              <a:r>
                <a:rPr lang="en-US" sz="1000">
                  <a:solidFill>
                    <a:srgbClr val="000000"/>
                  </a:solidFill>
                  <a:latin typeface="Helvetica Neue"/>
                  <a:ea typeface="Helvetica Neue"/>
                  <a:cs typeface="Helvetica Neue"/>
                  <a:sym typeface="Helvetica Neue"/>
                </a:rPr>
                <a:t>giving me energy; it’s giving me life!”</a:t>
              </a:r>
              <a:endParaRPr sz="1000" b="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br>
                <a:rPr lang="en-US" sz="1000">
                  <a:solidFill>
                    <a:schemeClr val="dk1"/>
                  </a:solidFill>
                  <a:latin typeface="Tahoma"/>
                  <a:ea typeface="Tahoma"/>
                  <a:cs typeface="Tahoma"/>
                  <a:sym typeface="Tahoma"/>
                </a:rPr>
              </a:br>
              <a:endParaRPr sz="1000">
                <a:solidFill>
                  <a:schemeClr val="dk1"/>
                </a:solidFill>
                <a:latin typeface="Tahoma"/>
                <a:ea typeface="Tahoma"/>
                <a:cs typeface="Tahoma"/>
                <a:sym typeface="Tahoma"/>
              </a:endParaRPr>
            </a:p>
          </p:txBody>
        </p:sp>
      </p:grpSp>
      <p:sp>
        <p:nvSpPr>
          <p:cNvPr id="305" name="Google Shape;305;g2289f9be998_2_0"/>
          <p:cNvSpPr txBox="1"/>
          <p:nvPr/>
        </p:nvSpPr>
        <p:spPr>
          <a:xfrm>
            <a:off x="0" y="120718"/>
            <a:ext cx="9144000" cy="9906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2400"/>
              <a:buFont typeface="Helvetica Neue Light"/>
              <a:buNone/>
            </a:pPr>
            <a:r>
              <a:rPr lang="en-US" sz="2400">
                <a:solidFill>
                  <a:schemeClr val="dk1"/>
                </a:solidFill>
                <a:latin typeface="Helvetica Neue Light"/>
                <a:ea typeface="Helvetica Neue Light"/>
                <a:cs typeface="Helvetica Neue Light"/>
                <a:sym typeface="Helvetica Neue Light"/>
              </a:rPr>
              <a:t>7 Ways to Show Up: What Two Will You Use?</a:t>
            </a:r>
            <a:endParaRPr/>
          </a:p>
        </p:txBody>
      </p:sp>
      <p:sp>
        <p:nvSpPr>
          <p:cNvPr id="306" name="Google Shape;306;g2289f9be998_2_0"/>
          <p:cNvSpPr txBox="1"/>
          <p:nvPr/>
        </p:nvSpPr>
        <p:spPr>
          <a:xfrm>
            <a:off x="114450" y="574700"/>
            <a:ext cx="8851200" cy="677100"/>
          </a:xfrm>
          <a:prstGeom prst="rect">
            <a:avLst/>
          </a:prstGeom>
          <a:solidFill>
            <a:srgbClr val="0F243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lt1"/>
                </a:solidFill>
                <a:latin typeface="Twentieth Century"/>
                <a:ea typeface="Twentieth Century"/>
                <a:cs typeface="Twentieth Century"/>
                <a:sym typeface="Twentieth Century"/>
              </a:rPr>
              <a:t>Your Turn!</a:t>
            </a:r>
            <a:r>
              <a:rPr lang="en-US" sz="1600">
                <a:solidFill>
                  <a:schemeClr val="lt1"/>
                </a:solidFill>
                <a:latin typeface="Twentieth Century"/>
                <a:ea typeface="Twentieth Century"/>
                <a:cs typeface="Twentieth Century"/>
                <a:sym typeface="Twentieth Century"/>
              </a:rPr>
              <a:t> Turn to the person next to you and share which 2 approaches feel most comfortable for you/are your go-to approaches?   Take 8 minutes!</a:t>
            </a:r>
            <a:endParaRPr sz="1600">
              <a:solidFill>
                <a:schemeClr val="lt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9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29b7eeb07a_0_9"/>
          <p:cNvSpPr txBox="1">
            <a:spLocks noGrp="1"/>
          </p:cNvSpPr>
          <p:nvPr>
            <p:ph type="sldNum" idx="12"/>
          </p:nvPr>
        </p:nvSpPr>
        <p:spPr>
          <a:xfrm>
            <a:off x="0" y="1225618"/>
            <a:ext cx="533400" cy="244500"/>
          </a:xfrm>
          <a:prstGeom prst="rect">
            <a:avLst/>
          </a:prstGeom>
          <a:solidFill>
            <a:srgbClr val="93C47D"/>
          </a:solidFill>
          <a:ln>
            <a:noFill/>
          </a:ln>
        </p:spPr>
        <p:txBody>
          <a:bodyPr spcFirstLastPara="1" wrap="square" lIns="91425" tIns="45700" rIns="91425" bIns="45700" anchor="ctr" anchorCtr="0">
            <a:normAutofit lnSpcReduction="20000"/>
          </a:bodyPr>
          <a:lstStyle/>
          <a:p>
            <a:pPr marL="0" lvl="0" indent="0" algn="ctr" rtl="0">
              <a:spcBef>
                <a:spcPts val="0"/>
              </a:spcBef>
              <a:spcAft>
                <a:spcPts val="0"/>
              </a:spcAft>
              <a:buNone/>
            </a:pPr>
            <a:fld id="{00000000-1234-1234-1234-123412341234}" type="slidenum">
              <a:rPr lang="en-US"/>
              <a:t>5</a:t>
            </a:fld>
            <a:endParaRPr/>
          </a:p>
        </p:txBody>
      </p:sp>
      <p:sp>
        <p:nvSpPr>
          <p:cNvPr id="313" name="Google Shape;313;g229b7eeb07a_0_9"/>
          <p:cNvSpPr txBox="1">
            <a:spLocks noGrp="1"/>
          </p:cNvSpPr>
          <p:nvPr>
            <p:ph type="body" idx="1"/>
          </p:nvPr>
        </p:nvSpPr>
        <p:spPr>
          <a:xfrm>
            <a:off x="4953000" y="1728534"/>
            <a:ext cx="3505200" cy="340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b="1">
                <a:solidFill>
                  <a:srgbClr val="DE582B"/>
                </a:solidFill>
                <a:latin typeface="Helvetica Neue"/>
                <a:ea typeface="Helvetica Neue"/>
                <a:cs typeface="Helvetica Neue"/>
                <a:sym typeface="Helvetica Neue"/>
              </a:rPr>
              <a:t>A. Strategies to connect</a:t>
            </a:r>
            <a:endParaRPr/>
          </a:p>
          <a:p>
            <a:pPr marL="0" lvl="0" indent="0" algn="l" rtl="0">
              <a:spcBef>
                <a:spcPts val="70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B. The etiquette:</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Start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Maintain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Exit the conversation, gracefully </a:t>
            </a:r>
            <a:endParaRPr/>
          </a:p>
        </p:txBody>
      </p:sp>
      <p:sp>
        <p:nvSpPr>
          <p:cNvPr id="314" name="Google Shape;314;g229b7eeb07a_0_9"/>
          <p:cNvSpPr/>
          <p:nvPr/>
        </p:nvSpPr>
        <p:spPr>
          <a:xfrm>
            <a:off x="-1927225" y="-2719388"/>
            <a:ext cx="1842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315" name="Google Shape;315;g229b7eeb07a_0_9"/>
          <p:cNvSpPr txBox="1">
            <a:spLocks noGrp="1"/>
          </p:cNvSpPr>
          <p:nvPr>
            <p:ph type="title"/>
          </p:nvPr>
        </p:nvSpPr>
        <p:spPr>
          <a:xfrm>
            <a:off x="0" y="153988"/>
            <a:ext cx="9144000" cy="912900"/>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Agenda: What We’ll Work On Together</a:t>
            </a:r>
            <a:endParaRPr/>
          </a:p>
        </p:txBody>
      </p:sp>
      <p:pic>
        <p:nvPicPr>
          <p:cNvPr id="316" name="Google Shape;316;g229b7eeb07a_0_9" descr="shutterstock_379672768.jpg"/>
          <p:cNvPicPr preferRelativeResize="0"/>
          <p:nvPr/>
        </p:nvPicPr>
        <p:blipFill rotWithShape="1">
          <a:blip r:embed="rId3">
            <a:alphaModFix/>
          </a:blip>
          <a:srcRect t="12810" r="43026" b="17903"/>
          <a:stretch/>
        </p:blipFill>
        <p:spPr>
          <a:xfrm>
            <a:off x="531628" y="1969306"/>
            <a:ext cx="3657602" cy="430440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54" ky="144987" algn="tl" rotWithShape="0">
              <a:srgbClr val="000000">
                <a:alpha val="298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6</a:t>
            </a:fld>
            <a:endParaRPr/>
          </a:p>
        </p:txBody>
      </p:sp>
      <p:sp>
        <p:nvSpPr>
          <p:cNvPr id="323" name="Google Shape;323;p5"/>
          <p:cNvSpPr txBox="1">
            <a:spLocks noGrp="1"/>
          </p:cNvSpPr>
          <p:nvPr>
            <p:ph type="body" idx="1"/>
          </p:nvPr>
        </p:nvSpPr>
        <p:spPr>
          <a:xfrm>
            <a:off x="4953000" y="1728534"/>
            <a:ext cx="3505200" cy="34009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a:latin typeface="Helvetica Neue Light"/>
                <a:ea typeface="Helvetica Neue Light"/>
                <a:cs typeface="Helvetica Neue Light"/>
                <a:sym typeface="Helvetica Neue Light"/>
              </a:rPr>
              <a:t>A. Strategies to connect</a:t>
            </a:r>
            <a:endParaRPr/>
          </a:p>
          <a:p>
            <a:pPr marL="0" lvl="0" indent="0" algn="l" rtl="0">
              <a:spcBef>
                <a:spcPts val="700"/>
              </a:spcBef>
              <a:spcAft>
                <a:spcPts val="0"/>
              </a:spcAft>
              <a:buClr>
                <a:srgbClr val="953734"/>
              </a:buClr>
              <a:buSzPts val="2000"/>
              <a:buNone/>
            </a:pPr>
            <a:endParaRPr sz="2000">
              <a:latin typeface="Helvetica Neue Light"/>
              <a:ea typeface="Helvetica Neue Light"/>
              <a:cs typeface="Helvetica Neue Light"/>
              <a:sym typeface="Helvetica Neue Light"/>
            </a:endParaRPr>
          </a:p>
          <a:p>
            <a:pPr marL="0" lvl="0" indent="0" algn="l" rtl="0">
              <a:spcBef>
                <a:spcPts val="700"/>
              </a:spcBef>
              <a:spcAft>
                <a:spcPts val="0"/>
              </a:spcAft>
              <a:buClr>
                <a:srgbClr val="953734"/>
              </a:buClr>
              <a:buSzPts val="2000"/>
              <a:buNone/>
            </a:pPr>
            <a:r>
              <a:rPr lang="en-US" sz="2000" b="1">
                <a:solidFill>
                  <a:srgbClr val="DE582B"/>
                </a:solidFill>
                <a:latin typeface="Helvetica Neue"/>
                <a:ea typeface="Helvetica Neue"/>
                <a:cs typeface="Helvetica Neue"/>
                <a:sym typeface="Helvetica Neue"/>
              </a:rPr>
              <a:t>B. The etiquette:</a:t>
            </a:r>
            <a:endParaRPr/>
          </a:p>
          <a:p>
            <a:pPr marL="577850" lvl="0" indent="-227012" algn="l" rtl="0">
              <a:spcBef>
                <a:spcPts val="700"/>
              </a:spcBef>
              <a:spcAft>
                <a:spcPts val="0"/>
              </a:spcAft>
              <a:buClr>
                <a:srgbClr val="953734"/>
              </a:buClr>
              <a:buSzPts val="2000"/>
              <a:buFont typeface="Twentieth Century"/>
              <a:buAutoNum type="arabicPeriod"/>
            </a:pPr>
            <a:r>
              <a:rPr lang="en-US" sz="2000" b="1">
                <a:solidFill>
                  <a:srgbClr val="DE582B"/>
                </a:solidFill>
                <a:latin typeface="Helvetica Neue"/>
                <a:ea typeface="Helvetica Neue"/>
                <a:cs typeface="Helvetica Neue"/>
                <a:sym typeface="Helvetica Neue"/>
              </a:rPr>
              <a:t>Start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Maintain the conversation</a:t>
            </a:r>
            <a:endParaRPr/>
          </a:p>
          <a:p>
            <a:pPr marL="577850" lvl="0" indent="-227012" algn="l" rtl="0">
              <a:spcBef>
                <a:spcPts val="700"/>
              </a:spcBef>
              <a:spcAft>
                <a:spcPts val="0"/>
              </a:spcAft>
              <a:buClr>
                <a:srgbClr val="953734"/>
              </a:buClr>
              <a:buSzPts val="2000"/>
              <a:buFont typeface="Twentieth Century"/>
              <a:buAutoNum type="arabicPeriod"/>
            </a:pPr>
            <a:r>
              <a:rPr lang="en-US" sz="2000">
                <a:latin typeface="Helvetica Neue Light"/>
                <a:ea typeface="Helvetica Neue Light"/>
                <a:cs typeface="Helvetica Neue Light"/>
                <a:sym typeface="Helvetica Neue Light"/>
              </a:rPr>
              <a:t>Exit the conversation, gracefully </a:t>
            </a:r>
            <a:endParaRPr/>
          </a:p>
        </p:txBody>
      </p:sp>
      <p:sp>
        <p:nvSpPr>
          <p:cNvPr id="324" name="Google Shape;324;p5"/>
          <p:cNvSpPr/>
          <p:nvPr/>
        </p:nvSpPr>
        <p:spPr>
          <a:xfrm>
            <a:off x="-1927225" y="-2719388"/>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325" name="Google Shape;325;p5"/>
          <p:cNvSpPr txBox="1">
            <a:spLocks noGrp="1"/>
          </p:cNvSpPr>
          <p:nvPr>
            <p:ph type="title"/>
          </p:nvPr>
        </p:nvSpPr>
        <p:spPr>
          <a:xfrm>
            <a:off x="0" y="153988"/>
            <a:ext cx="9144000" cy="912812"/>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Agenda: What We’ll Work On Together</a:t>
            </a:r>
            <a:endParaRPr/>
          </a:p>
        </p:txBody>
      </p:sp>
      <p:pic>
        <p:nvPicPr>
          <p:cNvPr id="326" name="Google Shape;326;p5" descr="shutterstock_379672768.jpg"/>
          <p:cNvPicPr preferRelativeResize="0"/>
          <p:nvPr/>
        </p:nvPicPr>
        <p:blipFill rotWithShape="1">
          <a:blip r:embed="rId3">
            <a:alphaModFix/>
          </a:blip>
          <a:srcRect t="12812" r="43025" b="17900"/>
          <a:stretch/>
        </p:blipFill>
        <p:spPr>
          <a:xfrm>
            <a:off x="531628" y="1969306"/>
            <a:ext cx="3657600" cy="430440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
          <p:cNvSpPr txBox="1">
            <a:spLocks noGrp="1"/>
          </p:cNvSpPr>
          <p:nvPr>
            <p:ph type="title"/>
          </p:nvPr>
        </p:nvSpPr>
        <p:spPr>
          <a:xfrm>
            <a:off x="0" y="120718"/>
            <a:ext cx="91440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Feeling Comfortable: Your 2 goals when engaging? </a:t>
            </a:r>
            <a:br>
              <a:rPr lang="en-US" sz="2400">
                <a:latin typeface="Helvetica Neue Light"/>
                <a:ea typeface="Helvetica Neue Light"/>
                <a:cs typeface="Helvetica Neue Light"/>
                <a:sym typeface="Helvetica Neue Light"/>
              </a:rPr>
            </a:br>
            <a:r>
              <a:rPr lang="en-US" sz="2400">
                <a:latin typeface="Helvetica Neue Light"/>
                <a:ea typeface="Helvetica Neue Light"/>
                <a:cs typeface="Helvetica Neue Light"/>
                <a:sym typeface="Helvetica Neue Light"/>
              </a:rPr>
              <a:t>uncover your connection!</a:t>
            </a:r>
            <a:endParaRPr/>
          </a:p>
        </p:txBody>
      </p:sp>
      <p:sp>
        <p:nvSpPr>
          <p:cNvPr id="333" name="Google Shape;333;p6"/>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334" name="Google Shape;334;p6"/>
          <p:cNvSpPr txBox="1"/>
          <p:nvPr/>
        </p:nvSpPr>
        <p:spPr>
          <a:xfrm>
            <a:off x="-1026335" y="410486"/>
            <a:ext cx="184666" cy="369332"/>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pic>
        <p:nvPicPr>
          <p:cNvPr id="335" name="Google Shape;335;p6"/>
          <p:cNvPicPr preferRelativeResize="0"/>
          <p:nvPr/>
        </p:nvPicPr>
        <p:blipFill rotWithShape="1">
          <a:blip r:embed="rId3">
            <a:alphaModFix/>
          </a:blip>
          <a:srcRect t="4167" b="4005"/>
          <a:stretch/>
        </p:blipFill>
        <p:spPr>
          <a:xfrm>
            <a:off x="3352801" y="1540067"/>
            <a:ext cx="5791200" cy="5317933"/>
          </a:xfrm>
          <a:prstGeom prst="rect">
            <a:avLst/>
          </a:prstGeom>
          <a:noFill/>
          <a:ln>
            <a:noFill/>
          </a:ln>
        </p:spPr>
      </p:pic>
      <p:sp>
        <p:nvSpPr>
          <p:cNvPr id="336" name="Google Shape;336;p6"/>
          <p:cNvSpPr txBox="1"/>
          <p:nvPr/>
        </p:nvSpPr>
        <p:spPr>
          <a:xfrm>
            <a:off x="152400" y="1763390"/>
            <a:ext cx="29718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There are 8 million people on the planet Earth. </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You can talk to any of them. </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rgbClr val="C03513"/>
              </a:buClr>
              <a:buSzPts val="1800"/>
              <a:buFont typeface="Twentieth Century"/>
              <a:buAutoNum type="arabicPeriod"/>
            </a:pPr>
            <a:r>
              <a:rPr lang="en-US" sz="1800" b="1">
                <a:solidFill>
                  <a:schemeClr val="dk1"/>
                </a:solidFill>
                <a:latin typeface="Helvetica Neue"/>
                <a:ea typeface="Helvetica Neue"/>
                <a:cs typeface="Helvetica Neue"/>
                <a:sym typeface="Helvetica Neue"/>
              </a:rPr>
              <a:t>But how you approach</a:t>
            </a:r>
            <a:r>
              <a:rPr lang="en-US" sz="1800">
                <a:solidFill>
                  <a:schemeClr val="dk1"/>
                </a:solidFill>
                <a:latin typeface="Helvetica Neue"/>
                <a:ea typeface="Helvetica Neue"/>
                <a:cs typeface="Helvetica Neue"/>
                <a:sym typeface="Helvetica Neue"/>
              </a:rPr>
              <a:t> them</a:t>
            </a:r>
            <a:br>
              <a:rPr lang="en-US" sz="1800">
                <a:solidFill>
                  <a:schemeClr val="dk1"/>
                </a:solidFill>
                <a:latin typeface="Helvetica Neue"/>
                <a:ea typeface="Helvetica Neue"/>
                <a:cs typeface="Helvetica Neue"/>
                <a:sym typeface="Helvetica Neue"/>
              </a:rPr>
            </a:b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rgbClr val="C03513"/>
              </a:buClr>
              <a:buSzPts val="1800"/>
              <a:buFont typeface="Twentieth Century"/>
              <a:buAutoNum type="arabicPeriod"/>
            </a:pPr>
            <a:r>
              <a:rPr lang="en-US" sz="1800" b="1">
                <a:solidFill>
                  <a:schemeClr val="dk1"/>
                </a:solidFill>
                <a:latin typeface="Helvetica Neue"/>
                <a:ea typeface="Helvetica Neue"/>
                <a:cs typeface="Helvetica Neue"/>
                <a:sym typeface="Helvetica Neue"/>
              </a:rPr>
              <a:t>How much time you spend </a:t>
            </a:r>
            <a:r>
              <a:rPr lang="en-US" sz="1800">
                <a:solidFill>
                  <a:schemeClr val="dk1"/>
                </a:solidFill>
                <a:latin typeface="Helvetica Neue"/>
                <a:ea typeface="Helvetica Neue"/>
                <a:cs typeface="Helvetica Neue"/>
                <a:sym typeface="Helvetica Neue"/>
              </a:rPr>
              <a:t>with them, and</a:t>
            </a:r>
            <a:br>
              <a:rPr lang="en-US" sz="1800">
                <a:solidFill>
                  <a:schemeClr val="dk1"/>
                </a:solidFill>
                <a:latin typeface="Helvetica Neue"/>
                <a:ea typeface="Helvetica Neue"/>
                <a:cs typeface="Helvetica Neue"/>
                <a:sym typeface="Helvetica Neue"/>
              </a:rPr>
            </a:b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rgbClr val="C03513"/>
              </a:buClr>
              <a:buSzPts val="1800"/>
              <a:buFont typeface="Twentieth Century"/>
              <a:buAutoNum type="arabicPeriod"/>
            </a:pPr>
            <a:r>
              <a:rPr lang="en-US" sz="1800" b="1">
                <a:solidFill>
                  <a:schemeClr val="dk1"/>
                </a:solidFill>
                <a:latin typeface="Helvetica Neue"/>
                <a:ea typeface="Helvetica Neue"/>
                <a:cs typeface="Helvetica Neue"/>
                <a:sym typeface="Helvetica Neue"/>
              </a:rPr>
              <a:t>How you speak</a:t>
            </a:r>
            <a:r>
              <a:rPr lang="en-US" sz="1800">
                <a:solidFill>
                  <a:schemeClr val="dk1"/>
                </a:solidFill>
                <a:latin typeface="Helvetica Neue"/>
                <a:ea typeface="Helvetica Neue"/>
                <a:cs typeface="Helvetica Neue"/>
                <a:sym typeface="Helvetica Neue"/>
              </a:rPr>
              <a:t> with them </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differs based on your relationship.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7"/>
          <p:cNvSpPr txBox="1">
            <a:spLocks noGrp="1"/>
          </p:cNvSpPr>
          <p:nvPr>
            <p:ph type="title"/>
          </p:nvPr>
        </p:nvSpPr>
        <p:spPr>
          <a:xfrm>
            <a:off x="0" y="120718"/>
            <a:ext cx="91440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Helvetica Neue Light"/>
              <a:buNone/>
            </a:pPr>
            <a:r>
              <a:rPr lang="en-US" sz="2400">
                <a:latin typeface="Helvetica Neue Light"/>
                <a:ea typeface="Helvetica Neue Light"/>
                <a:cs typeface="Helvetica Neue Light"/>
                <a:sym typeface="Helvetica Neue Light"/>
              </a:rPr>
              <a:t>Feeling Comfortable: Your 2 goals when engaging? </a:t>
            </a:r>
            <a:br>
              <a:rPr lang="en-US" sz="2400">
                <a:latin typeface="Helvetica Neue Light"/>
                <a:ea typeface="Helvetica Neue Light"/>
                <a:cs typeface="Helvetica Neue Light"/>
                <a:sym typeface="Helvetica Neue Light"/>
              </a:rPr>
            </a:br>
            <a:r>
              <a:rPr lang="en-US" sz="2400">
                <a:latin typeface="Helvetica Neue Light"/>
                <a:ea typeface="Helvetica Neue Light"/>
                <a:cs typeface="Helvetica Neue Light"/>
                <a:sym typeface="Helvetica Neue Light"/>
              </a:rPr>
              <a:t>Get your data; uncover the relationship.</a:t>
            </a:r>
            <a:endParaRPr/>
          </a:p>
        </p:txBody>
      </p:sp>
      <p:sp>
        <p:nvSpPr>
          <p:cNvPr id="343" name="Google Shape;343;p7"/>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344" name="Google Shape;344;p7"/>
          <p:cNvSpPr/>
          <p:nvPr/>
        </p:nvSpPr>
        <p:spPr>
          <a:xfrm>
            <a:off x="3886200" y="1752600"/>
            <a:ext cx="5181600" cy="5029200"/>
          </a:xfrm>
          <a:prstGeom prst="ellipse">
            <a:avLst/>
          </a:prstGeom>
          <a:solidFill>
            <a:srgbClr val="CAE9F9"/>
          </a:solidFill>
          <a:ln w="10000" cap="flat" cmpd="sng">
            <a:solidFill>
              <a:srgbClr val="000090"/>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345" name="Google Shape;345;p7"/>
          <p:cNvSpPr/>
          <p:nvPr/>
        </p:nvSpPr>
        <p:spPr>
          <a:xfrm>
            <a:off x="4648200" y="2438400"/>
            <a:ext cx="3657600" cy="3657600"/>
          </a:xfrm>
          <a:prstGeom prst="ellipse">
            <a:avLst/>
          </a:prstGeom>
          <a:solidFill>
            <a:srgbClr val="FFBE9B"/>
          </a:solidFill>
          <a:ln w="10000" cap="flat" cmpd="sng">
            <a:solidFill>
              <a:srgbClr val="FFFFFF"/>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346" name="Google Shape;346;p7"/>
          <p:cNvSpPr/>
          <p:nvPr/>
        </p:nvSpPr>
        <p:spPr>
          <a:xfrm>
            <a:off x="5562600" y="3352800"/>
            <a:ext cx="1828800" cy="1828800"/>
          </a:xfrm>
          <a:prstGeom prst="ellipse">
            <a:avLst/>
          </a:prstGeom>
          <a:solidFill>
            <a:srgbClr val="C00000"/>
          </a:solidFill>
          <a:ln w="10000" cap="flat" cmpd="sng">
            <a:solidFill>
              <a:srgbClr val="FFFFFF"/>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347" name="Google Shape;347;p7"/>
          <p:cNvSpPr/>
          <p:nvPr/>
        </p:nvSpPr>
        <p:spPr>
          <a:xfrm>
            <a:off x="0" y="3048000"/>
            <a:ext cx="3124200" cy="1143000"/>
          </a:xfrm>
          <a:prstGeom prst="rect">
            <a:avLst/>
          </a:prstGeom>
          <a:solidFill>
            <a:srgbClr val="C03513"/>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285750" marR="0" lvl="0" indent="-260350" algn="l" rtl="0">
              <a:spcBef>
                <a:spcPts val="0"/>
              </a:spcBef>
              <a:spcAft>
                <a:spcPts val="0"/>
              </a:spcAft>
              <a:buClr>
                <a:schemeClr val="lt1"/>
              </a:buClr>
              <a:buSzPts val="1400"/>
              <a:buFont typeface="Helvetica Neue"/>
              <a:buChar char="•"/>
            </a:pPr>
            <a:r>
              <a:rPr lang="en-US">
                <a:solidFill>
                  <a:schemeClr val="lt1"/>
                </a:solidFill>
                <a:latin typeface="Helvetica Neue"/>
                <a:ea typeface="Helvetica Neue"/>
                <a:cs typeface="Helvetica Neue"/>
                <a:sym typeface="Helvetica Neue"/>
              </a:rPr>
              <a:t>People you know</a:t>
            </a:r>
            <a:endParaRPr sz="1000">
              <a:latin typeface="Helvetica Neue"/>
              <a:ea typeface="Helvetica Neue"/>
              <a:cs typeface="Helvetica Neue"/>
              <a:sym typeface="Helvetica Neue"/>
            </a:endParaRPr>
          </a:p>
          <a:p>
            <a:pPr marL="285750" marR="0" lvl="0" indent="-260350" algn="l" rtl="0">
              <a:spcBef>
                <a:spcPts val="0"/>
              </a:spcBef>
              <a:spcAft>
                <a:spcPts val="0"/>
              </a:spcAft>
              <a:buClr>
                <a:schemeClr val="lt1"/>
              </a:buClr>
              <a:buSzPts val="1400"/>
              <a:buFont typeface="Helvetica Neue"/>
              <a:buChar char="•"/>
            </a:pPr>
            <a:r>
              <a:rPr lang="en-US">
                <a:solidFill>
                  <a:schemeClr val="lt1"/>
                </a:solidFill>
                <a:latin typeface="Helvetica Neue"/>
                <a:ea typeface="Helvetica Neue"/>
                <a:cs typeface="Helvetica Neue"/>
                <a:sym typeface="Helvetica Neue"/>
              </a:rPr>
              <a:t>People who are the same stage in their career</a:t>
            </a:r>
            <a:endParaRPr sz="1000">
              <a:latin typeface="Helvetica Neue"/>
              <a:ea typeface="Helvetica Neue"/>
              <a:cs typeface="Helvetica Neue"/>
              <a:sym typeface="Helvetica Neue"/>
            </a:endParaRPr>
          </a:p>
        </p:txBody>
      </p:sp>
      <p:sp>
        <p:nvSpPr>
          <p:cNvPr id="348" name="Google Shape;348;p7"/>
          <p:cNvSpPr/>
          <p:nvPr/>
        </p:nvSpPr>
        <p:spPr>
          <a:xfrm>
            <a:off x="0" y="4267200"/>
            <a:ext cx="3124200" cy="1143000"/>
          </a:xfrm>
          <a:prstGeom prst="rect">
            <a:avLst/>
          </a:prstGeom>
          <a:solidFill>
            <a:srgbClr val="FFBE9B"/>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285750" marR="0" lvl="0" indent="-26035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People who know your friends or colleagues </a:t>
            </a:r>
            <a:endParaRPr sz="1000">
              <a:latin typeface="Helvetica Neue"/>
              <a:ea typeface="Helvetica Neue"/>
              <a:cs typeface="Helvetica Neue"/>
              <a:sym typeface="Helvetica Neue"/>
            </a:endParaRPr>
          </a:p>
          <a:p>
            <a:pPr marL="285750" marR="0" lvl="0" indent="-26035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People 1-2 stages ahead in their careers</a:t>
            </a:r>
            <a:endParaRPr sz="1000">
              <a:latin typeface="Helvetica Neue"/>
              <a:ea typeface="Helvetica Neue"/>
              <a:cs typeface="Helvetica Neue"/>
              <a:sym typeface="Helvetica Neue"/>
            </a:endParaRPr>
          </a:p>
        </p:txBody>
      </p:sp>
      <p:sp>
        <p:nvSpPr>
          <p:cNvPr id="349" name="Google Shape;349;p7"/>
          <p:cNvSpPr/>
          <p:nvPr/>
        </p:nvSpPr>
        <p:spPr>
          <a:xfrm>
            <a:off x="0" y="5486400"/>
            <a:ext cx="3124200" cy="1143000"/>
          </a:xfrm>
          <a:prstGeom prst="rect">
            <a:avLst/>
          </a:prstGeom>
          <a:solidFill>
            <a:srgbClr val="CAE9F9"/>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285750" marR="0" lvl="0" indent="-26035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People you don’t know at all</a:t>
            </a:r>
            <a:endParaRPr sz="1000">
              <a:latin typeface="Helvetica Neue"/>
              <a:ea typeface="Helvetica Neue"/>
              <a:cs typeface="Helvetica Neue"/>
              <a:sym typeface="Helvetica Neue"/>
            </a:endParaRPr>
          </a:p>
          <a:p>
            <a:pPr marL="285750" marR="0" lvl="0" indent="-260350" algn="l" rtl="0">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People who are senior in their field</a:t>
            </a:r>
            <a:endParaRPr sz="1000">
              <a:latin typeface="Helvetica Neue"/>
              <a:ea typeface="Helvetica Neue"/>
              <a:cs typeface="Helvetica Neue"/>
              <a:sym typeface="Helvetica Neue"/>
            </a:endParaRPr>
          </a:p>
        </p:txBody>
      </p:sp>
      <p:sp>
        <p:nvSpPr>
          <p:cNvPr id="350" name="Google Shape;350;p7"/>
          <p:cNvSpPr/>
          <p:nvPr/>
        </p:nvSpPr>
        <p:spPr>
          <a:xfrm>
            <a:off x="6096000" y="3886200"/>
            <a:ext cx="762000" cy="685800"/>
          </a:xfrm>
          <a:prstGeom prst="star5">
            <a:avLst>
              <a:gd name="adj" fmla="val 19098"/>
              <a:gd name="hf" fmla="val 105146"/>
              <a:gd name="vf" fmla="val 110557"/>
            </a:avLst>
          </a:prstGeom>
          <a:solidFill>
            <a:srgbClr val="FFC000"/>
          </a:solidFill>
          <a:ln w="10000" cap="flat" cmpd="sng">
            <a:solidFill>
              <a:schemeClr val="l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homa"/>
              <a:ea typeface="Tahoma"/>
              <a:cs typeface="Tahoma"/>
              <a:sym typeface="Tahoma"/>
            </a:endParaRPr>
          </a:p>
        </p:txBody>
      </p:sp>
      <p:sp>
        <p:nvSpPr>
          <p:cNvPr id="351" name="Google Shape;351;p7"/>
          <p:cNvSpPr txBox="1"/>
          <p:nvPr/>
        </p:nvSpPr>
        <p:spPr>
          <a:xfrm>
            <a:off x="-1026335" y="410486"/>
            <a:ext cx="184666" cy="369332"/>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352" name="Google Shape;352;p7"/>
          <p:cNvSpPr/>
          <p:nvPr/>
        </p:nvSpPr>
        <p:spPr>
          <a:xfrm>
            <a:off x="-35459" y="1905000"/>
            <a:ext cx="3124200" cy="1143000"/>
          </a:xfrm>
          <a:prstGeom prst="rect">
            <a:avLst/>
          </a:prstGeom>
          <a:noFill/>
          <a:ln>
            <a:noFill/>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The farther people are from you, the more clear and concise you need to be</a:t>
            </a:r>
            <a:endParaRPr/>
          </a:p>
        </p:txBody>
      </p:sp>
      <p:pic>
        <p:nvPicPr>
          <p:cNvPr id="353" name="Google Shape;353;p7"/>
          <p:cNvPicPr preferRelativeResize="0"/>
          <p:nvPr/>
        </p:nvPicPr>
        <p:blipFill>
          <a:blip r:embed="rId3">
            <a:alphaModFix/>
          </a:blip>
          <a:stretch>
            <a:fillRect/>
          </a:stretch>
        </p:blipFill>
        <p:spPr>
          <a:xfrm>
            <a:off x="7025644" y="1905001"/>
            <a:ext cx="1280156" cy="1600200"/>
          </a:xfrm>
          <a:prstGeom prst="rect">
            <a:avLst/>
          </a:prstGeom>
          <a:noFill/>
          <a:ln>
            <a:noFill/>
          </a:ln>
        </p:spPr>
      </p:pic>
      <p:pic>
        <p:nvPicPr>
          <p:cNvPr id="354" name="Google Shape;354;p7"/>
          <p:cNvPicPr preferRelativeResize="0"/>
          <p:nvPr/>
        </p:nvPicPr>
        <p:blipFill>
          <a:blip r:embed="rId4">
            <a:alphaModFix/>
          </a:blip>
          <a:stretch>
            <a:fillRect/>
          </a:stretch>
        </p:blipFill>
        <p:spPr>
          <a:xfrm>
            <a:off x="7141052" y="4686475"/>
            <a:ext cx="872625" cy="1189326"/>
          </a:xfrm>
          <a:prstGeom prst="rect">
            <a:avLst/>
          </a:prstGeom>
          <a:noFill/>
          <a:ln>
            <a:noFill/>
          </a:ln>
        </p:spPr>
      </p:pic>
      <p:grpSp>
        <p:nvGrpSpPr>
          <p:cNvPr id="355" name="Google Shape;355;p7"/>
          <p:cNvGrpSpPr/>
          <p:nvPr/>
        </p:nvGrpSpPr>
        <p:grpSpPr>
          <a:xfrm>
            <a:off x="5632025" y="4224987"/>
            <a:ext cx="533400" cy="842769"/>
            <a:chOff x="3415250" y="2526016"/>
            <a:chExt cx="762000" cy="1360182"/>
          </a:xfrm>
        </p:grpSpPr>
        <p:sp>
          <p:nvSpPr>
            <p:cNvPr id="356" name="Google Shape;356;p7"/>
            <p:cNvSpPr/>
            <p:nvPr/>
          </p:nvSpPr>
          <p:spPr>
            <a:xfrm>
              <a:off x="3454250" y="2526025"/>
              <a:ext cx="656400" cy="990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7"/>
            <p:cNvPicPr preferRelativeResize="0"/>
            <p:nvPr/>
          </p:nvPicPr>
          <p:blipFill>
            <a:blip r:embed="rId5">
              <a:alphaModFix/>
            </a:blip>
            <a:stretch>
              <a:fillRect/>
            </a:stretch>
          </p:blipFill>
          <p:spPr>
            <a:xfrm>
              <a:off x="3415250" y="2526016"/>
              <a:ext cx="762000" cy="1360182"/>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8"/>
          <p:cNvSpPr txBox="1">
            <a:spLocks noGrp="1"/>
          </p:cNvSpPr>
          <p:nvPr>
            <p:ph type="sldNum" idx="12"/>
          </p:nvPr>
        </p:nvSpPr>
        <p:spPr>
          <a:xfrm>
            <a:off x="0" y="1225618"/>
            <a:ext cx="533400" cy="244476"/>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spcBef>
                <a:spcPts val="0"/>
              </a:spcBef>
              <a:spcAft>
                <a:spcPts val="0"/>
              </a:spcAft>
              <a:buNone/>
            </a:pPr>
            <a:fld id="{00000000-1234-1234-1234-123412341234}" type="slidenum">
              <a:rPr lang="en-US"/>
              <a:t>9</a:t>
            </a:fld>
            <a:endParaRPr/>
          </a:p>
        </p:txBody>
      </p:sp>
      <p:sp>
        <p:nvSpPr>
          <p:cNvPr id="364" name="Google Shape;364;p8"/>
          <p:cNvSpPr/>
          <p:nvPr/>
        </p:nvSpPr>
        <p:spPr>
          <a:xfrm>
            <a:off x="-1927225" y="-2719388"/>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grpSp>
        <p:nvGrpSpPr>
          <p:cNvPr id="365" name="Google Shape;365;p8"/>
          <p:cNvGrpSpPr/>
          <p:nvPr/>
        </p:nvGrpSpPr>
        <p:grpSpPr>
          <a:xfrm>
            <a:off x="460481" y="2667005"/>
            <a:ext cx="8531115" cy="2004643"/>
            <a:chOff x="308081" y="381005"/>
            <a:chExt cx="8531115" cy="2004643"/>
          </a:xfrm>
        </p:grpSpPr>
        <p:sp>
          <p:nvSpPr>
            <p:cNvPr id="366" name="Google Shape;366;p8"/>
            <p:cNvSpPr/>
            <p:nvPr/>
          </p:nvSpPr>
          <p:spPr>
            <a:xfrm>
              <a:off x="308081" y="1140120"/>
              <a:ext cx="1775597" cy="479866"/>
            </a:xfrm>
            <a:prstGeom prst="roundRect">
              <a:avLst>
                <a:gd name="adj" fmla="val 10000"/>
              </a:avLst>
            </a:prstGeom>
            <a:solidFill>
              <a:srgbClr val="FF0000"/>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7" name="Google Shape;367;p8"/>
            <p:cNvSpPr txBox="1"/>
            <p:nvPr/>
          </p:nvSpPr>
          <p:spPr>
            <a:xfrm>
              <a:off x="322136" y="1154175"/>
              <a:ext cx="1747487" cy="4517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Twentieth Century"/>
                <a:buNone/>
              </a:pPr>
              <a:r>
                <a:rPr lang="en-US" b="1">
                  <a:solidFill>
                    <a:srgbClr val="FFFFFF"/>
                  </a:solidFill>
                  <a:latin typeface="Twentieth Century"/>
                  <a:ea typeface="Twentieth Century"/>
                  <a:cs typeface="Twentieth Century"/>
                  <a:sym typeface="Twentieth Century"/>
                </a:rPr>
                <a:t>Hello, I’m Kamala Khan</a:t>
              </a:r>
              <a:endParaRPr b="1">
                <a:solidFill>
                  <a:schemeClr val="lt1"/>
                </a:solidFill>
                <a:latin typeface="Twentieth Century"/>
                <a:ea typeface="Twentieth Century"/>
                <a:cs typeface="Twentieth Century"/>
                <a:sym typeface="Twentieth Century"/>
              </a:endParaRPr>
            </a:p>
          </p:txBody>
        </p:sp>
        <p:sp>
          <p:nvSpPr>
            <p:cNvPr id="368" name="Google Shape;368;p8"/>
            <p:cNvSpPr/>
            <p:nvPr/>
          </p:nvSpPr>
          <p:spPr>
            <a:xfrm rot="-191">
              <a:off x="2300891" y="525432"/>
              <a:ext cx="363352" cy="583372"/>
            </a:xfrm>
            <a:prstGeom prst="rightArrow">
              <a:avLst>
                <a:gd name="adj1" fmla="val 60000"/>
                <a:gd name="adj2" fmla="val 50000"/>
              </a:avLst>
            </a:prstGeom>
            <a:solidFill>
              <a:srgbClr val="1D2764"/>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9" name="Google Shape;369;p8"/>
            <p:cNvSpPr txBox="1"/>
            <p:nvPr/>
          </p:nvSpPr>
          <p:spPr>
            <a:xfrm rot="-191">
              <a:off x="2300891" y="642109"/>
              <a:ext cx="254346" cy="3500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Tahoma"/>
                <a:buNone/>
              </a:pPr>
              <a:endParaRPr b="0">
                <a:solidFill>
                  <a:schemeClr val="lt1"/>
                </a:solidFill>
                <a:latin typeface="Twentieth Century"/>
                <a:ea typeface="Twentieth Century"/>
                <a:cs typeface="Twentieth Century"/>
                <a:sym typeface="Twentieth Century"/>
              </a:endParaRPr>
            </a:p>
          </p:txBody>
        </p:sp>
        <p:sp>
          <p:nvSpPr>
            <p:cNvPr id="370" name="Google Shape;370;p8"/>
            <p:cNvSpPr/>
            <p:nvPr/>
          </p:nvSpPr>
          <p:spPr>
            <a:xfrm>
              <a:off x="3084908" y="400337"/>
              <a:ext cx="1450029" cy="1985311"/>
            </a:xfrm>
            <a:prstGeom prst="roundRect">
              <a:avLst>
                <a:gd name="adj" fmla="val 10000"/>
              </a:avLst>
            </a:prstGeom>
            <a:solidFill>
              <a:schemeClr val="lt1"/>
            </a:solidFill>
            <a:ln w="9525" cap="flat" cmpd="sng">
              <a:solidFill>
                <a:srgbClr val="000000"/>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1" name="Google Shape;371;p8"/>
            <p:cNvSpPr txBox="1"/>
            <p:nvPr/>
          </p:nvSpPr>
          <p:spPr>
            <a:xfrm>
              <a:off x="3127378" y="442807"/>
              <a:ext cx="1365089" cy="190037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Twentieth Century"/>
                <a:buNone/>
              </a:pPr>
              <a:r>
                <a:rPr lang="en-US" b="0">
                  <a:solidFill>
                    <a:srgbClr val="000000"/>
                  </a:solidFill>
                  <a:latin typeface="Twentieth Century"/>
                  <a:ea typeface="Twentieth Century"/>
                  <a:cs typeface="Twentieth Century"/>
                  <a:sym typeface="Twentieth Century"/>
                </a:rPr>
                <a:t>I’m in </a:t>
              </a:r>
              <a:r>
                <a:rPr lang="en-US">
                  <a:latin typeface="Twentieth Century"/>
                  <a:ea typeface="Twentieth Century"/>
                  <a:cs typeface="Twentieth Century"/>
                  <a:sym typeface="Twentieth Century"/>
                </a:rPr>
                <a:t>TETRAD</a:t>
              </a:r>
              <a:endParaRPr sz="1200"/>
            </a:p>
          </p:txBody>
        </p:sp>
        <p:sp>
          <p:nvSpPr>
            <p:cNvPr id="372" name="Google Shape;372;p8"/>
            <p:cNvSpPr/>
            <p:nvPr/>
          </p:nvSpPr>
          <p:spPr>
            <a:xfrm>
              <a:off x="4756576" y="564179"/>
              <a:ext cx="526004" cy="578822"/>
            </a:xfrm>
            <a:prstGeom prst="rightArrow">
              <a:avLst>
                <a:gd name="adj1" fmla="val 60000"/>
                <a:gd name="adj2" fmla="val 50000"/>
              </a:avLst>
            </a:prstGeom>
            <a:solidFill>
              <a:srgbClr val="1D2764"/>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3" name="Google Shape;373;p8"/>
            <p:cNvSpPr txBox="1"/>
            <p:nvPr/>
          </p:nvSpPr>
          <p:spPr>
            <a:xfrm>
              <a:off x="4756576" y="679943"/>
              <a:ext cx="368203" cy="3472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Tahoma"/>
                <a:buNone/>
              </a:pPr>
              <a:endParaRPr b="0">
                <a:solidFill>
                  <a:schemeClr val="lt1"/>
                </a:solidFill>
                <a:latin typeface="Twentieth Century"/>
                <a:ea typeface="Twentieth Century"/>
                <a:cs typeface="Twentieth Century"/>
                <a:sym typeface="Twentieth Century"/>
              </a:endParaRPr>
            </a:p>
          </p:txBody>
        </p:sp>
        <p:sp>
          <p:nvSpPr>
            <p:cNvPr id="374" name="Google Shape;374;p8"/>
            <p:cNvSpPr/>
            <p:nvPr/>
          </p:nvSpPr>
          <p:spPr>
            <a:xfrm>
              <a:off x="5447198" y="381005"/>
              <a:ext cx="3391998" cy="666274"/>
            </a:xfrm>
            <a:prstGeom prst="roundRect">
              <a:avLst>
                <a:gd name="adj" fmla="val 10000"/>
              </a:avLst>
            </a:prstGeom>
            <a:solidFill>
              <a:srgbClr val="183C7E"/>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5" name="Google Shape;375;p8"/>
            <p:cNvSpPr txBox="1"/>
            <p:nvPr/>
          </p:nvSpPr>
          <p:spPr>
            <a:xfrm>
              <a:off x="5466712" y="400519"/>
              <a:ext cx="3352970" cy="627246"/>
            </a:xfrm>
            <a:prstGeom prst="rect">
              <a:avLst/>
            </a:prstGeom>
            <a:noFill/>
            <a:ln>
              <a:noFill/>
            </a:ln>
          </p:spPr>
          <p:txBody>
            <a:bodyPr spcFirstLastPara="1" wrap="square" lIns="49525" tIns="49525" rIns="49525" bIns="49525" anchor="ctr" anchorCtr="0">
              <a:noAutofit/>
            </a:bodyPr>
            <a:lstStyle/>
            <a:p>
              <a:pPr marL="0" lvl="0" indent="0" algn="ctr" rtl="0">
                <a:lnSpc>
                  <a:spcPct val="90000"/>
                </a:lnSpc>
                <a:spcBef>
                  <a:spcPts val="0"/>
                </a:spcBef>
                <a:spcAft>
                  <a:spcPts val="0"/>
                </a:spcAft>
                <a:buClr>
                  <a:schemeClr val="dk1"/>
                </a:buClr>
                <a:buSzPts val="1300"/>
                <a:buFont typeface="Arial"/>
                <a:buNone/>
              </a:pPr>
              <a:r>
                <a:rPr lang="en-US" sz="1100">
                  <a:solidFill>
                    <a:schemeClr val="lt1"/>
                  </a:solidFill>
                  <a:latin typeface="Tahoma"/>
                  <a:ea typeface="Tahoma"/>
                  <a:cs typeface="Tahoma"/>
                  <a:sym typeface="Tahoma"/>
                </a:rPr>
                <a:t>What do you think about this session so far?/ </a:t>
              </a:r>
              <a:br>
                <a:rPr lang="en-US" sz="1100">
                  <a:solidFill>
                    <a:schemeClr val="lt1"/>
                  </a:solidFill>
                  <a:latin typeface="Tahoma"/>
                  <a:ea typeface="Tahoma"/>
                  <a:cs typeface="Tahoma"/>
                  <a:sym typeface="Tahoma"/>
                </a:rPr>
              </a:br>
              <a:r>
                <a:rPr lang="en-US" sz="1100">
                  <a:solidFill>
                    <a:schemeClr val="lt1"/>
                  </a:solidFill>
                  <a:latin typeface="Tahoma"/>
                  <a:ea typeface="Tahoma"/>
                  <a:cs typeface="Tahoma"/>
                  <a:sym typeface="Tahoma"/>
                </a:rPr>
                <a:t>Have you ever heard Naledi and Jaysón present before?  </a:t>
              </a:r>
              <a:endParaRPr sz="1100" b="0">
                <a:solidFill>
                  <a:srgbClr val="FFFFFF"/>
                </a:solidFill>
                <a:latin typeface="Twentieth Century"/>
                <a:ea typeface="Twentieth Century"/>
                <a:cs typeface="Twentieth Century"/>
                <a:sym typeface="Twentieth Century"/>
              </a:endParaRPr>
            </a:p>
          </p:txBody>
        </p:sp>
      </p:grpSp>
      <p:grpSp>
        <p:nvGrpSpPr>
          <p:cNvPr id="376" name="Google Shape;376;p8"/>
          <p:cNvGrpSpPr/>
          <p:nvPr/>
        </p:nvGrpSpPr>
        <p:grpSpPr>
          <a:xfrm>
            <a:off x="159640" y="2057400"/>
            <a:ext cx="8783139" cy="457200"/>
            <a:chOff x="7240" y="0"/>
            <a:chExt cx="8783139" cy="457200"/>
          </a:xfrm>
        </p:grpSpPr>
        <p:sp>
          <p:nvSpPr>
            <p:cNvPr id="377" name="Google Shape;377;p8"/>
            <p:cNvSpPr/>
            <p:nvPr/>
          </p:nvSpPr>
          <p:spPr>
            <a:xfrm>
              <a:off x="7240" y="0"/>
              <a:ext cx="1970084" cy="457200"/>
            </a:xfrm>
            <a:prstGeom prst="roundRect">
              <a:avLst>
                <a:gd name="adj" fmla="val 10000"/>
              </a:avLst>
            </a:prstGeom>
            <a:solidFill>
              <a:srgbClr val="FF0000"/>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txBox="1"/>
            <p:nvPr/>
          </p:nvSpPr>
          <p:spPr>
            <a:xfrm>
              <a:off x="20631" y="13391"/>
              <a:ext cx="1943302" cy="43041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US" sz="1700" b="0">
                  <a:solidFill>
                    <a:schemeClr val="lt1"/>
                  </a:solidFill>
                  <a:latin typeface="Twentieth Century"/>
                  <a:ea typeface="Twentieth Century"/>
                  <a:cs typeface="Twentieth Century"/>
                  <a:sym typeface="Twentieth Century"/>
                </a:rPr>
                <a:t>Name	</a:t>
              </a:r>
              <a:endParaRPr sz="1300"/>
            </a:p>
          </p:txBody>
        </p:sp>
        <p:sp>
          <p:nvSpPr>
            <p:cNvPr id="379" name="Google Shape;379;p8"/>
            <p:cNvSpPr/>
            <p:nvPr/>
          </p:nvSpPr>
          <p:spPr>
            <a:xfrm>
              <a:off x="2174333" y="0"/>
              <a:ext cx="417657" cy="457200"/>
            </a:xfrm>
            <a:prstGeom prst="rightArrow">
              <a:avLst>
                <a:gd name="adj1" fmla="val 60000"/>
                <a:gd name="adj2" fmla="val 50000"/>
              </a:avLst>
            </a:prstGeom>
            <a:solidFill>
              <a:srgbClr val="1D2764"/>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txBox="1"/>
            <p:nvPr/>
          </p:nvSpPr>
          <p:spPr>
            <a:xfrm>
              <a:off x="2174333" y="91440"/>
              <a:ext cx="292360" cy="2743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Tahoma"/>
                <a:buNone/>
              </a:pPr>
              <a:endParaRPr sz="1800" b="0">
                <a:solidFill>
                  <a:schemeClr val="lt1"/>
                </a:solidFill>
                <a:latin typeface="Twentieth Century"/>
                <a:ea typeface="Twentieth Century"/>
                <a:cs typeface="Twentieth Century"/>
                <a:sym typeface="Twentieth Century"/>
              </a:endParaRPr>
            </a:p>
          </p:txBody>
        </p:sp>
        <p:sp>
          <p:nvSpPr>
            <p:cNvPr id="381" name="Google Shape;381;p8"/>
            <p:cNvSpPr/>
            <p:nvPr/>
          </p:nvSpPr>
          <p:spPr>
            <a:xfrm>
              <a:off x="2765358" y="0"/>
              <a:ext cx="1970084" cy="457200"/>
            </a:xfrm>
            <a:prstGeom prst="roundRect">
              <a:avLst>
                <a:gd name="adj" fmla="val 10000"/>
              </a:avLst>
            </a:prstGeom>
            <a:solidFill>
              <a:schemeClr val="lt1"/>
            </a:solidFill>
            <a:ln w="9525" cap="flat" cmpd="sng">
              <a:solidFill>
                <a:srgbClr val="000000"/>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txBox="1"/>
            <p:nvPr/>
          </p:nvSpPr>
          <p:spPr>
            <a:xfrm>
              <a:off x="2778749" y="13391"/>
              <a:ext cx="1943302" cy="43041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Twentieth Century"/>
                <a:buNone/>
              </a:pPr>
              <a:r>
                <a:rPr lang="en-US" sz="1700" b="0">
                  <a:solidFill>
                    <a:srgbClr val="000000"/>
                  </a:solidFill>
                  <a:latin typeface="Twentieth Century"/>
                  <a:ea typeface="Twentieth Century"/>
                  <a:cs typeface="Twentieth Century"/>
                  <a:sym typeface="Twentieth Century"/>
                </a:rPr>
                <a:t>Organization</a:t>
              </a:r>
              <a:br>
                <a:rPr lang="en-US" sz="1700" b="0">
                  <a:solidFill>
                    <a:srgbClr val="000000"/>
                  </a:solidFill>
                  <a:latin typeface="Twentieth Century"/>
                  <a:ea typeface="Twentieth Century"/>
                  <a:cs typeface="Twentieth Century"/>
                  <a:sym typeface="Twentieth Century"/>
                </a:rPr>
              </a:br>
              <a:r>
                <a:rPr lang="en-US" sz="1700" b="0">
                  <a:solidFill>
                    <a:srgbClr val="000000"/>
                  </a:solidFill>
                  <a:latin typeface="Twentieth Century"/>
                  <a:ea typeface="Twentieth Century"/>
                  <a:cs typeface="Twentieth Century"/>
                  <a:sym typeface="Twentieth Century"/>
                </a:rPr>
                <a:t>(affiliation)</a:t>
              </a:r>
              <a:endParaRPr sz="1300"/>
            </a:p>
          </p:txBody>
        </p:sp>
        <p:sp>
          <p:nvSpPr>
            <p:cNvPr id="383" name="Google Shape;383;p8"/>
            <p:cNvSpPr/>
            <p:nvPr/>
          </p:nvSpPr>
          <p:spPr>
            <a:xfrm>
              <a:off x="4903005" y="0"/>
              <a:ext cx="355234" cy="457200"/>
            </a:xfrm>
            <a:prstGeom prst="rightArrow">
              <a:avLst>
                <a:gd name="adj1" fmla="val 60000"/>
                <a:gd name="adj2" fmla="val 50000"/>
              </a:avLst>
            </a:prstGeom>
            <a:solidFill>
              <a:srgbClr val="1D2764"/>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txBox="1"/>
            <p:nvPr/>
          </p:nvSpPr>
          <p:spPr>
            <a:xfrm>
              <a:off x="4903005" y="91440"/>
              <a:ext cx="248664" cy="2743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Tahoma"/>
                <a:buNone/>
              </a:pPr>
              <a:endParaRPr sz="1800" b="0">
                <a:solidFill>
                  <a:schemeClr val="lt1"/>
                </a:solidFill>
                <a:latin typeface="Twentieth Century"/>
                <a:ea typeface="Twentieth Century"/>
                <a:cs typeface="Twentieth Century"/>
                <a:sym typeface="Twentieth Century"/>
              </a:endParaRPr>
            </a:p>
          </p:txBody>
        </p:sp>
        <p:sp>
          <p:nvSpPr>
            <p:cNvPr id="385" name="Google Shape;385;p8"/>
            <p:cNvSpPr/>
            <p:nvPr/>
          </p:nvSpPr>
          <p:spPr>
            <a:xfrm>
              <a:off x="5405696" y="0"/>
              <a:ext cx="3384683" cy="457200"/>
            </a:xfrm>
            <a:prstGeom prst="roundRect">
              <a:avLst>
                <a:gd name="adj" fmla="val 10000"/>
              </a:avLst>
            </a:prstGeom>
            <a:solidFill>
              <a:srgbClr val="183C7E"/>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txBox="1"/>
            <p:nvPr/>
          </p:nvSpPr>
          <p:spPr>
            <a:xfrm>
              <a:off x="5419087" y="13391"/>
              <a:ext cx="3357901" cy="43041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US" sz="1700" b="0">
                  <a:solidFill>
                    <a:schemeClr val="lt1"/>
                  </a:solidFill>
                  <a:latin typeface="Twentieth Century"/>
                  <a:ea typeface="Twentieth Century"/>
                  <a:cs typeface="Twentieth Century"/>
                  <a:sym typeface="Twentieth Century"/>
                </a:rPr>
                <a:t>What do you want to talk about?</a:t>
              </a:r>
              <a:endParaRPr sz="1300"/>
            </a:p>
          </p:txBody>
        </p:sp>
      </p:grpSp>
      <p:sp>
        <p:nvSpPr>
          <p:cNvPr id="387" name="Google Shape;387;p8"/>
          <p:cNvSpPr txBox="1">
            <a:spLocks noGrp="1"/>
          </p:cNvSpPr>
          <p:nvPr>
            <p:ph type="title"/>
          </p:nvPr>
        </p:nvSpPr>
        <p:spPr>
          <a:xfrm>
            <a:off x="0" y="152400"/>
            <a:ext cx="9144000" cy="8366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500"/>
              <a:buFont typeface="Helvetica Neue"/>
              <a:buNone/>
            </a:pPr>
            <a:r>
              <a:rPr lang="en-US" sz="2500" b="1">
                <a:latin typeface="Helvetica Neue"/>
                <a:ea typeface="Helvetica Neue"/>
                <a:cs typeface="Helvetica Neue"/>
                <a:sym typeface="Helvetica Neue"/>
              </a:rPr>
              <a:t>N.O.W: </a:t>
            </a:r>
            <a:r>
              <a:rPr lang="en-US" sz="2500">
                <a:latin typeface="Helvetica Neue Light"/>
                <a:ea typeface="Helvetica Neue Light"/>
                <a:cs typeface="Helvetica Neue Light"/>
                <a:sym typeface="Helvetica Neue Light"/>
              </a:rPr>
              <a:t>Name, Organization, What do you want to talk about?</a:t>
            </a:r>
            <a:br>
              <a:rPr lang="en-US" sz="2500">
                <a:latin typeface="Helvetica Neue Light"/>
                <a:ea typeface="Helvetica Neue Light"/>
                <a:cs typeface="Helvetica Neue Light"/>
                <a:sym typeface="Helvetica Neue Light"/>
              </a:rPr>
            </a:br>
            <a:br>
              <a:rPr lang="en-US" sz="2500">
                <a:latin typeface="Helvetica Neue Light"/>
                <a:ea typeface="Helvetica Neue Light"/>
                <a:cs typeface="Helvetica Neue Light"/>
                <a:sym typeface="Helvetica Neue Light"/>
              </a:rPr>
            </a:br>
            <a:r>
              <a:rPr lang="en-US" sz="1700">
                <a:latin typeface="Helvetica Neue Light"/>
                <a:ea typeface="Helvetica Neue Light"/>
                <a:cs typeface="Helvetica Neue Light"/>
                <a:sym typeface="Helvetica Neue Light"/>
              </a:rPr>
              <a:t>Your opening bid:  You are concise, informational and end with an invitation (to engage).</a:t>
            </a:r>
            <a:endParaRPr sz="4100"/>
          </a:p>
        </p:txBody>
      </p:sp>
      <p:sp>
        <p:nvSpPr>
          <p:cNvPr id="388" name="Google Shape;388;p8"/>
          <p:cNvSpPr/>
          <p:nvPr/>
        </p:nvSpPr>
        <p:spPr>
          <a:xfrm>
            <a:off x="4800600" y="3886200"/>
            <a:ext cx="304800" cy="1828800"/>
          </a:xfrm>
          <a:prstGeom prst="rect">
            <a:avLst/>
          </a:prstGeom>
          <a:solidFill>
            <a:srgbClr val="660066"/>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ahoma"/>
                <a:ea typeface="Tahoma"/>
                <a:cs typeface="Tahoma"/>
                <a:sym typeface="Tahoma"/>
              </a:rPr>
              <a:t>Pause</a:t>
            </a:r>
            <a:endParaRPr/>
          </a:p>
        </p:txBody>
      </p:sp>
      <p:sp>
        <p:nvSpPr>
          <p:cNvPr id="389" name="Google Shape;389;p8"/>
          <p:cNvSpPr/>
          <p:nvPr/>
        </p:nvSpPr>
        <p:spPr>
          <a:xfrm>
            <a:off x="5573325" y="3429000"/>
            <a:ext cx="3429000" cy="553800"/>
          </a:xfrm>
          <a:prstGeom prst="roundRect">
            <a:avLst>
              <a:gd name="adj" fmla="val 16667"/>
            </a:avLst>
          </a:prstGeom>
          <a:solidFill>
            <a:srgbClr val="183C7E"/>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320040" marR="0" lvl="1" indent="0" algn="l" rtl="0">
              <a:spcBef>
                <a:spcPts val="0"/>
              </a:spcBef>
              <a:spcAft>
                <a:spcPts val="0"/>
              </a:spcAft>
              <a:buNone/>
            </a:pPr>
            <a:r>
              <a:rPr lang="en-US" sz="1000">
                <a:solidFill>
                  <a:schemeClr val="lt1"/>
                </a:solidFill>
                <a:latin typeface="Tahoma"/>
                <a:ea typeface="Tahoma"/>
                <a:cs typeface="Tahoma"/>
                <a:sym typeface="Tahoma"/>
              </a:rPr>
              <a:t>Have you attended professional development workshops on campus before? What did you find most useful? </a:t>
            </a:r>
            <a:endParaRPr sz="1000"/>
          </a:p>
        </p:txBody>
      </p:sp>
      <p:sp>
        <p:nvSpPr>
          <p:cNvPr id="390" name="Google Shape;390;p8"/>
          <p:cNvSpPr/>
          <p:nvPr/>
        </p:nvSpPr>
        <p:spPr>
          <a:xfrm>
            <a:off x="5562600" y="4117800"/>
            <a:ext cx="3429000" cy="553800"/>
          </a:xfrm>
          <a:prstGeom prst="roundRect">
            <a:avLst>
              <a:gd name="adj" fmla="val 16667"/>
            </a:avLst>
          </a:prstGeom>
          <a:solidFill>
            <a:srgbClr val="183C7E"/>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320040" marR="0" lvl="1" indent="0" algn="l" rtl="0">
              <a:spcBef>
                <a:spcPts val="0"/>
              </a:spcBef>
              <a:spcAft>
                <a:spcPts val="0"/>
              </a:spcAft>
              <a:buNone/>
            </a:pPr>
            <a:r>
              <a:rPr lang="en-US" sz="1000" b="0" i="0" u="none" strike="noStrike" cap="none">
                <a:solidFill>
                  <a:schemeClr val="lt1"/>
                </a:solidFill>
                <a:latin typeface="Tahoma"/>
                <a:ea typeface="Tahoma"/>
                <a:cs typeface="Tahoma"/>
                <a:sym typeface="Tahoma"/>
              </a:rPr>
              <a:t>Ha</a:t>
            </a:r>
            <a:r>
              <a:rPr lang="en-US" sz="1000">
                <a:solidFill>
                  <a:schemeClr val="lt1"/>
                </a:solidFill>
                <a:latin typeface="Tahoma"/>
                <a:ea typeface="Tahoma"/>
                <a:cs typeface="Tahoma"/>
                <a:sym typeface="Tahoma"/>
              </a:rPr>
              <a:t>ve you attended this conference/event  before? What do you appreciate most about it?</a:t>
            </a:r>
            <a:endParaRPr sz="1000">
              <a:solidFill>
                <a:schemeClr val="lt1"/>
              </a:solidFill>
              <a:latin typeface="Tahoma"/>
              <a:ea typeface="Tahoma"/>
              <a:cs typeface="Tahoma"/>
              <a:sym typeface="Tahoma"/>
            </a:endParaRPr>
          </a:p>
        </p:txBody>
      </p:sp>
      <p:sp>
        <p:nvSpPr>
          <p:cNvPr id="391" name="Google Shape;391;p8"/>
          <p:cNvSpPr/>
          <p:nvPr/>
        </p:nvSpPr>
        <p:spPr>
          <a:xfrm>
            <a:off x="5562600" y="4724400"/>
            <a:ext cx="3429000" cy="609601"/>
          </a:xfrm>
          <a:prstGeom prst="roundRect">
            <a:avLst>
              <a:gd name="adj" fmla="val 16667"/>
            </a:avLst>
          </a:prstGeom>
          <a:solidFill>
            <a:srgbClr val="183C7E"/>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320040" marR="0" lvl="1" indent="0" algn="l" rtl="0">
              <a:spcBef>
                <a:spcPts val="0"/>
              </a:spcBef>
              <a:spcAft>
                <a:spcPts val="0"/>
              </a:spcAft>
              <a:buNone/>
            </a:pPr>
            <a:r>
              <a:rPr lang="en-US" sz="1000">
                <a:solidFill>
                  <a:schemeClr val="lt1"/>
                </a:solidFill>
                <a:latin typeface="Tahoma"/>
                <a:ea typeface="Tahoma"/>
                <a:cs typeface="Tahoma"/>
                <a:sym typeface="Tahoma"/>
              </a:rPr>
              <a:t>How does the speaker’s work relate to you your own?</a:t>
            </a:r>
            <a:endParaRPr sz="1000"/>
          </a:p>
        </p:txBody>
      </p:sp>
      <p:sp>
        <p:nvSpPr>
          <p:cNvPr id="392" name="Google Shape;392;p8"/>
          <p:cNvSpPr txBox="1"/>
          <p:nvPr/>
        </p:nvSpPr>
        <p:spPr>
          <a:xfrm>
            <a:off x="533400" y="1601896"/>
            <a:ext cx="7467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Your Turn!  </a:t>
            </a:r>
            <a:r>
              <a:rPr lang="en-US" sz="1800">
                <a:solidFill>
                  <a:schemeClr val="dk1"/>
                </a:solidFill>
                <a:latin typeface="Helvetica Neue"/>
                <a:ea typeface="Helvetica Neue"/>
                <a:cs typeface="Helvetica Neue"/>
                <a:sym typeface="Helvetica Neue"/>
              </a:rPr>
              <a:t>Take 5 minutes to start a conversation </a:t>
            </a:r>
            <a:endParaRPr/>
          </a:p>
        </p:txBody>
      </p:sp>
      <p:sp>
        <p:nvSpPr>
          <p:cNvPr id="393" name="Google Shape;393;p8"/>
          <p:cNvSpPr/>
          <p:nvPr/>
        </p:nvSpPr>
        <p:spPr>
          <a:xfrm>
            <a:off x="5562600" y="5486400"/>
            <a:ext cx="3429000" cy="457200"/>
          </a:xfrm>
          <a:prstGeom prst="roundRect">
            <a:avLst>
              <a:gd name="adj" fmla="val 16667"/>
            </a:avLst>
          </a:prstGeom>
          <a:solidFill>
            <a:srgbClr val="183C7E"/>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320040" lvl="1" indent="0" algn="l" rtl="0">
              <a:spcBef>
                <a:spcPts val="0"/>
              </a:spcBef>
              <a:spcAft>
                <a:spcPts val="0"/>
              </a:spcAft>
              <a:buClr>
                <a:schemeClr val="dk1"/>
              </a:buClr>
              <a:buFont typeface="Arial"/>
              <a:buNone/>
            </a:pPr>
            <a:r>
              <a:rPr lang="en-US" sz="1000">
                <a:solidFill>
                  <a:schemeClr val="lt1"/>
                </a:solidFill>
                <a:latin typeface="Tahoma"/>
                <a:ea typeface="Tahoma"/>
                <a:cs typeface="Tahoma"/>
                <a:sym typeface="Tahoma"/>
              </a:rPr>
              <a:t>What information has interested you the most? Why?</a:t>
            </a:r>
            <a:endParaRPr sz="1000"/>
          </a:p>
        </p:txBody>
      </p:sp>
      <p:sp>
        <p:nvSpPr>
          <p:cNvPr id="394" name="Google Shape;394;p8"/>
          <p:cNvSpPr/>
          <p:nvPr/>
        </p:nvSpPr>
        <p:spPr>
          <a:xfrm>
            <a:off x="5573332" y="6191248"/>
            <a:ext cx="3429000" cy="609600"/>
          </a:xfrm>
          <a:prstGeom prst="roundRect">
            <a:avLst>
              <a:gd name="adj" fmla="val 16667"/>
            </a:avLst>
          </a:prstGeom>
          <a:solidFill>
            <a:srgbClr val="183C7E"/>
          </a:solidFill>
          <a:ln w="10000" cap="flat" cmpd="sng">
            <a:solidFill>
              <a:schemeClr val="accent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300"/>
              <a:buNone/>
            </a:pPr>
            <a:endParaRPr sz="1000">
              <a:solidFill>
                <a:schemeClr val="lt1"/>
              </a:solidFill>
              <a:latin typeface="Tahoma"/>
              <a:ea typeface="Tahoma"/>
              <a:cs typeface="Tahoma"/>
              <a:sym typeface="Tahoma"/>
            </a:endParaRPr>
          </a:p>
          <a:p>
            <a:pPr marL="0" lvl="0" indent="0" algn="ctr" rtl="0">
              <a:lnSpc>
                <a:spcPct val="90000"/>
              </a:lnSpc>
              <a:spcBef>
                <a:spcPts val="0"/>
              </a:spcBef>
              <a:spcAft>
                <a:spcPts val="0"/>
              </a:spcAft>
              <a:buClr>
                <a:schemeClr val="lt1"/>
              </a:buClr>
              <a:buSzPts val="1300"/>
              <a:buFont typeface="Tahoma"/>
              <a:buNone/>
            </a:pPr>
            <a:r>
              <a:rPr lang="en-US" sz="1000">
                <a:solidFill>
                  <a:schemeClr val="lt1"/>
                </a:solidFill>
                <a:latin typeface="Tahoma"/>
                <a:ea typeface="Tahoma"/>
                <a:cs typeface="Tahoma"/>
                <a:sym typeface="Tahoma"/>
              </a:rPr>
              <a:t>Amazing weather we’re having! Have you ever seen it like this in San Francisco?</a:t>
            </a:r>
            <a:endParaRPr sz="1000">
              <a:solidFill>
                <a:schemeClr val="lt1"/>
              </a:solidFill>
              <a:latin typeface="Tahoma"/>
              <a:ea typeface="Tahoma"/>
              <a:cs typeface="Tahoma"/>
              <a:sym typeface="Tahoma"/>
            </a:endParaRPr>
          </a:p>
        </p:txBody>
      </p:sp>
      <p:pic>
        <p:nvPicPr>
          <p:cNvPr id="395" name="Google Shape;395;p8" descr="A person with the arms crossed&#10;&#10;Description automatically generated with medium confidence"/>
          <p:cNvPicPr preferRelativeResize="0"/>
          <p:nvPr/>
        </p:nvPicPr>
        <p:blipFill rotWithShape="1">
          <a:blip r:embed="rId3">
            <a:alphaModFix/>
          </a:blip>
          <a:srcRect l="18949" t="-2364" r="15264" b="2364"/>
          <a:stretch/>
        </p:blipFill>
        <p:spPr>
          <a:xfrm>
            <a:off x="173665" y="4117794"/>
            <a:ext cx="2400300" cy="243241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Orange and Light Blu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178CCB"/>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5562</Words>
  <Application>Microsoft Macintosh PowerPoint</Application>
  <PresentationFormat>On-screen Show (4:3)</PresentationFormat>
  <Paragraphs>399</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Helvetica Neue</vt:lpstr>
      <vt:lpstr>Times New Roman</vt:lpstr>
      <vt:lpstr>Helvetica Neue Light</vt:lpstr>
      <vt:lpstr>Twentieth Century</vt:lpstr>
      <vt:lpstr>Calibri</vt:lpstr>
      <vt:lpstr>Tahoma</vt:lpstr>
      <vt:lpstr>Noto Sans Symbols</vt:lpstr>
      <vt:lpstr>Arial</vt:lpstr>
      <vt:lpstr>Blue Orange and Light Blue Theme</vt:lpstr>
      <vt:lpstr>PowerPoint Presentation</vt:lpstr>
      <vt:lpstr>Agenda: What We’ll Work On Together</vt:lpstr>
      <vt:lpstr>Agenda: What We’ll Work On Together</vt:lpstr>
      <vt:lpstr>PowerPoint Presentation</vt:lpstr>
      <vt:lpstr>Agenda: What We’ll Work On Together</vt:lpstr>
      <vt:lpstr>Agenda: What We’ll Work On Together</vt:lpstr>
      <vt:lpstr>Feeling Comfortable: Your 2 goals when engaging?  uncover your connection!</vt:lpstr>
      <vt:lpstr>Feeling Comfortable: Your 2 goals when engaging?  Get your data; uncover the relationship.</vt:lpstr>
      <vt:lpstr>N.O.W: Name, Organization, What do you want to talk about?  Your opening bid:  You are concise, informational and end with an invitation (to engage).</vt:lpstr>
      <vt:lpstr>Agenda: What We’ll Work On Together</vt:lpstr>
      <vt:lpstr>Agenda: What We’ll Work On Together</vt:lpstr>
      <vt:lpstr>WARM RELATIONSHIP: Add one point and one question.  Your goals? You are concise, informational and end with an invitation (to engage). </vt:lpstr>
      <vt:lpstr>PowerPoint Presentation</vt:lpstr>
      <vt:lpstr>Don’t Be a Conversational Vampire! The top 2 reasons people stop wanting to talk to you</vt:lpstr>
      <vt:lpstr>Think “conversation, not counseling appointment”</vt:lpstr>
      <vt:lpstr>Don’t Be a Conversational Vampire! The top 2 reasons people stop wanting to talk to you</vt:lpstr>
      <vt:lpstr>WARM RELATIONSHIP: Add one point and one question.  Your goals? You are concise, informational and end with an invitation (to engage). </vt:lpstr>
      <vt:lpstr>Agenda: What We’ll Work On Together</vt:lpstr>
      <vt:lpstr>Agenda: What We’ll Work On Together</vt:lpstr>
      <vt:lpstr>Ending a Conversation, Gracefully: It’s all about using language that signals you’re ending</vt:lpstr>
      <vt:lpstr>Your Turn: Here are 6 graceful exits. Land your plane…and gracefully end your conversation. ….in 5 minutes!</vt:lpstr>
      <vt:lpstr>What We Worked On</vt:lpstr>
      <vt:lpstr>How to Follow up After a Networking Event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MIND Program</cp:lastModifiedBy>
  <cp:revision>1</cp:revision>
  <dcterms:created xsi:type="dcterms:W3CDTF">2010-10-04T20:55:41Z</dcterms:created>
  <dcterms:modified xsi:type="dcterms:W3CDTF">2023-04-03T21:43:46Z</dcterms:modified>
</cp:coreProperties>
</file>